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8787" r:id="rId3"/>
    <p:sldId id="8788" r:id="rId4"/>
    <p:sldId id="8790" r:id="rId5"/>
    <p:sldId id="8754" r:id="rId6"/>
    <p:sldId id="8755" r:id="rId7"/>
    <p:sldId id="8791" r:id="rId8"/>
    <p:sldId id="8792" r:id="rId9"/>
    <p:sldId id="8794" r:id="rId10"/>
    <p:sldId id="8795" r:id="rId11"/>
    <p:sldId id="8796" r:id="rId12"/>
    <p:sldId id="8797" r:id="rId13"/>
    <p:sldId id="8757" r:id="rId14"/>
    <p:sldId id="8758" r:id="rId15"/>
    <p:sldId id="8789" r:id="rId16"/>
    <p:sldId id="8848" r:id="rId17"/>
    <p:sldId id="8801" r:id="rId18"/>
    <p:sldId id="8781" r:id="rId19"/>
    <p:sldId id="8782" r:id="rId20"/>
    <p:sldId id="8772" r:id="rId21"/>
    <p:sldId id="8773" r:id="rId22"/>
    <p:sldId id="8778" r:id="rId23"/>
    <p:sldId id="8779" r:id="rId24"/>
    <p:sldId id="8855" r:id="rId25"/>
    <p:sldId id="353" r:id="rId26"/>
    <p:sldId id="8850" r:id="rId27"/>
    <p:sldId id="633" r:id="rId28"/>
    <p:sldId id="729" r:id="rId29"/>
    <p:sldId id="8851" r:id="rId30"/>
    <p:sldId id="8852" r:id="rId31"/>
    <p:sldId id="364" r:id="rId32"/>
    <p:sldId id="8853" r:id="rId33"/>
    <p:sldId id="8854" r:id="rId34"/>
    <p:sldId id="257" r:id="rId35"/>
    <p:sldId id="8798" r:id="rId36"/>
    <p:sldId id="875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494" autoAdjust="0"/>
  </p:normalViewPr>
  <p:slideViewPr>
    <p:cSldViewPr snapToGrid="0">
      <p:cViewPr varScale="1">
        <p:scale>
          <a:sx n="92" d="100"/>
          <a:sy n="92" d="100"/>
        </p:scale>
        <p:origin x="1254"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FY2019-2028</c:v>
                </c:pt>
              </c:strCache>
            </c:strRef>
          </c:tx>
          <c:dPt>
            <c:idx val="0"/>
            <c:bubble3D val="0"/>
            <c:spPr>
              <a:solidFill>
                <a:srgbClr val="002060"/>
              </a:solidFill>
              <a:ln w="19050">
                <a:noFill/>
              </a:ln>
              <a:effectLst/>
            </c:spPr>
            <c:extLst>
              <c:ext xmlns:c16="http://schemas.microsoft.com/office/drawing/2014/chart" uri="{C3380CC4-5D6E-409C-BE32-E72D297353CC}">
                <c16:uniqueId val="{00000002-E223-4690-A687-E384B247D393}"/>
              </c:ext>
            </c:extLst>
          </c:dPt>
          <c:dPt>
            <c:idx val="1"/>
            <c:bubble3D val="0"/>
            <c:spPr>
              <a:solidFill>
                <a:srgbClr val="FFCC00"/>
              </a:solidFill>
              <a:ln w="19050">
                <a:noFill/>
              </a:ln>
              <a:effectLst/>
            </c:spPr>
            <c:extLst>
              <c:ext xmlns:c16="http://schemas.microsoft.com/office/drawing/2014/chart" uri="{C3380CC4-5D6E-409C-BE32-E72D297353CC}">
                <c16:uniqueId val="{00000003-E223-4690-A687-E384B247D393}"/>
              </c:ext>
            </c:extLst>
          </c:dPt>
          <c:dPt>
            <c:idx val="2"/>
            <c:bubble3D val="0"/>
            <c:spPr>
              <a:solidFill>
                <a:srgbClr val="008000"/>
              </a:solidFill>
              <a:ln w="19050">
                <a:noFill/>
              </a:ln>
              <a:effectLst/>
            </c:spPr>
            <c:extLst>
              <c:ext xmlns:c16="http://schemas.microsoft.com/office/drawing/2014/chart" uri="{C3380CC4-5D6E-409C-BE32-E72D297353CC}">
                <c16:uniqueId val="{00000004-E223-4690-A687-E384B247D393}"/>
              </c:ext>
            </c:extLst>
          </c:dPt>
          <c:dPt>
            <c:idx val="3"/>
            <c:bubble3D val="0"/>
            <c:spPr>
              <a:solidFill>
                <a:schemeClr val="accent1">
                  <a:lumMod val="40000"/>
                  <a:lumOff val="60000"/>
                </a:schemeClr>
              </a:solidFill>
              <a:ln w="19050">
                <a:noFill/>
              </a:ln>
              <a:effectLst/>
            </c:spPr>
            <c:extLst>
              <c:ext xmlns:c16="http://schemas.microsoft.com/office/drawing/2014/chart" uri="{C3380CC4-5D6E-409C-BE32-E72D297353CC}">
                <c16:uniqueId val="{00000005-E223-4690-A687-E384B247D393}"/>
              </c:ext>
            </c:extLst>
          </c:dPt>
          <c:dPt>
            <c:idx val="4"/>
            <c:bubble3D val="0"/>
            <c:spPr>
              <a:solidFill>
                <a:srgbClr val="CC0000"/>
              </a:solidFill>
              <a:ln w="19050">
                <a:noFill/>
              </a:ln>
              <a:effectLst/>
            </c:spPr>
            <c:extLst>
              <c:ext xmlns:c16="http://schemas.microsoft.com/office/drawing/2014/chart" uri="{C3380CC4-5D6E-409C-BE32-E72D297353CC}">
                <c16:uniqueId val="{00000006-E223-4690-A687-E384B247D393}"/>
              </c:ext>
            </c:extLst>
          </c:dPt>
          <c:dLbls>
            <c:dLbl>
              <c:idx val="0"/>
              <c:layout>
                <c:manualLayout>
                  <c:x val="1.5891230507951212E-2"/>
                  <c:y val="3.12739379799747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23-4690-A687-E384B247D393}"/>
                </c:ext>
              </c:extLst>
            </c:dLbl>
            <c:dLbl>
              <c:idx val="1"/>
              <c:layout>
                <c:manualLayout>
                  <c:x val="-1.1129509546600793E-2"/>
                  <c:y val="2.850393700787401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23-4690-A687-E384B247D393}"/>
                </c:ext>
              </c:extLst>
            </c:dLbl>
            <c:dLbl>
              <c:idx val="2"/>
              <c:layout>
                <c:manualLayout>
                  <c:x val="-1.0306983685862796E-2"/>
                  <c:y val="1.482550792262078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23-4690-A687-E384B247D393}"/>
                </c:ext>
              </c:extLst>
            </c:dLbl>
            <c:dLbl>
              <c:idx val="3"/>
              <c:layout>
                <c:manualLayout>
                  <c:x val="-1.3071895424836721E-2"/>
                  <c:y val="1.049868766404142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23-4690-A687-E384B247D393}"/>
                </c:ext>
              </c:extLst>
            </c:dLbl>
            <c:dLbl>
              <c:idx val="4"/>
              <c:layout>
                <c:manualLayout>
                  <c:x val="0.48625160825485048"/>
                  <c:y val="-8.32441430932244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23-4690-A687-E384B247D393}"/>
                </c:ext>
              </c:extLst>
            </c:dLbl>
            <c:spPr>
              <a:noFill/>
              <a:ln>
                <a:noFill/>
              </a:ln>
              <a:effectLst/>
            </c:spPr>
            <c:txPr>
              <a:bodyPr rot="0" spcFirstLastPara="1" vertOverflow="ellipsis" vert="horz" wrap="non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Crop Insurance</c:v>
                </c:pt>
                <c:pt idx="1">
                  <c:v>Commodities</c:v>
                </c:pt>
                <c:pt idx="2">
                  <c:v>Conservation</c:v>
                </c:pt>
                <c:pt idx="3">
                  <c:v>Other Programs</c:v>
                </c:pt>
                <c:pt idx="4">
                  <c:v>Nutrition</c:v>
                </c:pt>
              </c:strCache>
            </c:strRef>
          </c:cat>
          <c:val>
            <c:numRef>
              <c:f>Sheet1!$B$2:$B$6</c:f>
              <c:numCache>
                <c:formatCode>0%</c:formatCode>
                <c:ptCount val="5"/>
                <c:pt idx="0">
                  <c:v>8.9867389298892986E-2</c:v>
                </c:pt>
                <c:pt idx="1">
                  <c:v>7.0818726937269372E-2</c:v>
                </c:pt>
                <c:pt idx="2">
                  <c:v>6.8897601476014758E-2</c:v>
                </c:pt>
                <c:pt idx="3" formatCode="0.00%">
                  <c:v>4.8999999999999998E-3</c:v>
                </c:pt>
                <c:pt idx="4">
                  <c:v>0.76548431734317346</c:v>
                </c:pt>
              </c:numCache>
            </c:numRef>
          </c:val>
          <c:extLst>
            <c:ext xmlns:c16="http://schemas.microsoft.com/office/drawing/2014/chart" uri="{C3380CC4-5D6E-409C-BE32-E72D297353CC}">
              <c16:uniqueId val="{00000000-E223-4690-A687-E384B247D3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CD71F-EB8C-4676-9AC7-90586972D668}" type="datetimeFigureOut">
              <a:rPr lang="en-US" smtClean="0"/>
              <a:t>8/23/2019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AE6BC-3C38-4681-8F91-F40AA0BBF800}" type="slidenum">
              <a:rPr lang="en-US" smtClean="0"/>
              <a:t>‹#›</a:t>
            </a:fld>
            <a:endParaRPr lang="en-US"/>
          </a:p>
        </p:txBody>
      </p:sp>
    </p:spTree>
    <p:extLst>
      <p:ext uri="{BB962C8B-B14F-4D97-AF65-F5344CB8AC3E}">
        <p14:creationId xmlns:p14="http://schemas.microsoft.com/office/powerpoint/2010/main" val="371898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gmanager.info/ag-policy/2018-farm-bill/2014-farm-bill-arc-co-vs-plc-comparison-too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gmanager.info/ag-policy/2018-farm-bill/2014-farm-bill-arc-co-vs-plc-comparison-too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gmanager.info/ag-policy/2018-farm-bill/2014-farm-bill-arc-co-vs-plc-comparison-too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gmanager.info/ag-policy/2018-farm-bill/2014-farm-bill-arc-co-vs-plc-comparison-too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take out our names and add your own!</a:t>
            </a:r>
          </a:p>
        </p:txBody>
      </p:sp>
      <p:sp>
        <p:nvSpPr>
          <p:cNvPr id="4" name="Slide Number Placeholder 3"/>
          <p:cNvSpPr>
            <a:spLocks noGrp="1"/>
          </p:cNvSpPr>
          <p:nvPr>
            <p:ph type="sldNum" sz="quarter" idx="5"/>
          </p:nvPr>
        </p:nvSpPr>
        <p:spPr/>
        <p:txBody>
          <a:bodyPr/>
          <a:lstStyle/>
          <a:p>
            <a:fld id="{162AE6BC-3C38-4681-8F91-F40AA0BBF800}" type="slidenum">
              <a:rPr lang="en-US" smtClean="0"/>
              <a:t>1</a:t>
            </a:fld>
            <a:endParaRPr lang="en-US"/>
          </a:p>
        </p:txBody>
      </p:sp>
    </p:spTree>
    <p:extLst>
      <p:ext uri="{BB962C8B-B14F-4D97-AF65-F5344CB8AC3E}">
        <p14:creationId xmlns:p14="http://schemas.microsoft.com/office/powerpoint/2010/main" val="31895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underlying table with a screen shot of your own county.  You may need multiple slides for each commodity if you had an irrigation designation.   Update the text to reflect your county’s values as well.</a:t>
            </a:r>
          </a:p>
          <a:p>
            <a:endParaRPr lang="en-US" dirty="0"/>
          </a:p>
          <a:p>
            <a:r>
              <a:rPr lang="en-US" dirty="0"/>
              <a:t>This spreadsheet tool is available here: </a:t>
            </a:r>
            <a:r>
              <a:rPr lang="en-US" dirty="0">
                <a:hlinkClick r:id="rId3"/>
              </a:rPr>
              <a:t>http://agmanager.info/ag-policy/2018-farm-bill/2014-farm-bill-arc-co-vs-plc-comparison-tool</a:t>
            </a:r>
            <a:endParaRPr lang="en-US" dirty="0"/>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10</a:t>
            </a:fld>
            <a:endParaRPr lang="en-US"/>
          </a:p>
        </p:txBody>
      </p:sp>
    </p:spTree>
    <p:extLst>
      <p:ext uri="{BB962C8B-B14F-4D97-AF65-F5344CB8AC3E}">
        <p14:creationId xmlns:p14="http://schemas.microsoft.com/office/powerpoint/2010/main" val="120355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underlying table with a screen shot of your own county.  You may need multiple slides for each commodity if you had an irrigation designation.   Update the text to reflect your county’s values as well.</a:t>
            </a:r>
          </a:p>
          <a:p>
            <a:endParaRPr lang="en-US" dirty="0"/>
          </a:p>
          <a:p>
            <a:r>
              <a:rPr lang="en-US" dirty="0"/>
              <a:t>This spreadsheet tool is available here: </a:t>
            </a:r>
            <a:r>
              <a:rPr lang="en-US" dirty="0">
                <a:hlinkClick r:id="rId3"/>
              </a:rPr>
              <a:t>http://agmanager.info/ag-policy/2018-farm-bill/2014-farm-bill-arc-co-vs-plc-comparison-tool</a:t>
            </a:r>
            <a:endParaRPr lang="en-US" dirty="0"/>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11</a:t>
            </a:fld>
            <a:endParaRPr lang="en-US"/>
          </a:p>
        </p:txBody>
      </p:sp>
    </p:spTree>
    <p:extLst>
      <p:ext uri="{BB962C8B-B14F-4D97-AF65-F5344CB8AC3E}">
        <p14:creationId xmlns:p14="http://schemas.microsoft.com/office/powerpoint/2010/main" val="3448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underlying table with a screen shot of your own county.  You may need multiple slides for each commodity if you had an irrigation designation.   Update the text to reflect your county’s values as well.</a:t>
            </a:r>
          </a:p>
          <a:p>
            <a:endParaRPr lang="en-US" dirty="0"/>
          </a:p>
          <a:p>
            <a:r>
              <a:rPr lang="en-US" dirty="0"/>
              <a:t>This spreadsheet tool is available here: </a:t>
            </a:r>
            <a:r>
              <a:rPr lang="en-US" dirty="0">
                <a:hlinkClick r:id="rId3"/>
              </a:rPr>
              <a:t>http://agmanager.info/ag-policy/2018-farm-bill/2014-farm-bill-arc-co-vs-plc-comparison-tool</a:t>
            </a:r>
            <a:endParaRPr lang="en-US" dirty="0"/>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12</a:t>
            </a:fld>
            <a:endParaRPr lang="en-US"/>
          </a:p>
        </p:txBody>
      </p:sp>
    </p:spTree>
    <p:extLst>
      <p:ext uri="{BB962C8B-B14F-4D97-AF65-F5344CB8AC3E}">
        <p14:creationId xmlns:p14="http://schemas.microsoft.com/office/powerpoint/2010/main" val="36552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came from survey’s we did at our 2014 Farm Bill meetings and actual election data.</a:t>
            </a:r>
          </a:p>
        </p:txBody>
      </p:sp>
      <p:sp>
        <p:nvSpPr>
          <p:cNvPr id="4" name="Slide Number Placeholder 3"/>
          <p:cNvSpPr>
            <a:spLocks noGrp="1"/>
          </p:cNvSpPr>
          <p:nvPr>
            <p:ph type="sldNum" sz="quarter" idx="5"/>
          </p:nvPr>
        </p:nvSpPr>
        <p:spPr/>
        <p:txBody>
          <a:bodyPr/>
          <a:lstStyle/>
          <a:p>
            <a:fld id="{162AE6BC-3C38-4681-8F91-F40AA0BBF800}" type="slidenum">
              <a:rPr lang="en-US" smtClean="0"/>
              <a:t>13</a:t>
            </a:fld>
            <a:endParaRPr lang="en-US"/>
          </a:p>
        </p:txBody>
      </p:sp>
    </p:spTree>
    <p:extLst>
      <p:ext uri="{BB962C8B-B14F-4D97-AF65-F5344CB8AC3E}">
        <p14:creationId xmlns:p14="http://schemas.microsoft.com/office/powerpoint/2010/main" val="369423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MFP=Market Facilitation Payments</a:t>
            </a:r>
          </a:p>
          <a:p>
            <a:r>
              <a:rPr lang="en-US" dirty="0"/>
              <a:t>These were made in 2018 because of the trade-war with China and the collapse of the soybean market.  They were announced to happen again in 2019 but instead of being paid per commodity there will be a base rate in each county and paid to farmers based on 2019 planted acres.  They will be paid in 3 installments IF the trade war continues and market prices remain low.  However, with prevented planting this spring commodity prices have increased some.  It is not a sure thing that much will be received in 2019 and likely no MFP payments will occur in 2020.</a:t>
            </a:r>
          </a:p>
        </p:txBody>
      </p:sp>
      <p:sp>
        <p:nvSpPr>
          <p:cNvPr id="4" name="Slide Number Placeholder 3"/>
          <p:cNvSpPr>
            <a:spLocks noGrp="1"/>
          </p:cNvSpPr>
          <p:nvPr>
            <p:ph type="sldNum" sz="quarter" idx="5"/>
          </p:nvPr>
        </p:nvSpPr>
        <p:spPr/>
        <p:txBody>
          <a:bodyPr/>
          <a:lstStyle/>
          <a:p>
            <a:fld id="{162AE6BC-3C38-4681-8F91-F40AA0BBF800}" type="slidenum">
              <a:rPr lang="en-US" smtClean="0"/>
              <a:t>14</a:t>
            </a:fld>
            <a:endParaRPr lang="en-US"/>
          </a:p>
        </p:txBody>
      </p:sp>
    </p:spTree>
    <p:extLst>
      <p:ext uri="{BB962C8B-B14F-4D97-AF65-F5344CB8AC3E}">
        <p14:creationId xmlns:p14="http://schemas.microsoft.com/office/powerpoint/2010/main" val="208339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know how long enrollment will be open for.</a:t>
            </a:r>
            <a:r>
              <a:rPr lang="en-US" baseline="0" dirty="0"/>
              <a:t>  It will likely be at least a couple months.</a:t>
            </a:r>
          </a:p>
          <a:p>
            <a:r>
              <a:rPr lang="en-US" baseline="0" dirty="0"/>
              <a:t>It takes a full year to get a “Marketing year Price” for each commodity, therefore there is a big lag between when you harvest the crop to when you get the payment on it.  For wheat it’s a year and a half lag; fall harvested crops are a year lag</a:t>
            </a:r>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15</a:t>
            </a:fld>
            <a:endParaRPr lang="en-US" dirty="0"/>
          </a:p>
        </p:txBody>
      </p:sp>
    </p:spTree>
    <p:extLst>
      <p:ext uri="{BB962C8B-B14F-4D97-AF65-F5344CB8AC3E}">
        <p14:creationId xmlns:p14="http://schemas.microsoft.com/office/powerpoint/2010/main" val="386762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This will allow producers to select </a:t>
            </a:r>
            <a:r>
              <a:rPr lang="en-US" sz="1200" b="1" dirty="0">
                <a:solidFill>
                  <a:srgbClr val="002060"/>
                </a:solidFill>
                <a:latin typeface="+mn-lt"/>
              </a:rPr>
              <a:t>annually</a:t>
            </a:r>
            <a:r>
              <a:rPr lang="en-US" sz="1200" dirty="0">
                <a:solidFill>
                  <a:srgbClr val="002060"/>
                </a:solidFill>
                <a:latin typeface="+mn-lt"/>
              </a:rPr>
              <a:t> the program that is projected to pay the most of offer the best risk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This really is the game-changer of this farm bill and takes some of the pressure off to try to forecast prices in making a 5-year decision, as farmer’s had to do in the 2014 Farm Bill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16</a:t>
            </a:fld>
            <a:endParaRPr lang="en-US"/>
          </a:p>
        </p:txBody>
      </p:sp>
    </p:spTree>
    <p:extLst>
      <p:ext uri="{BB962C8B-B14F-4D97-AF65-F5344CB8AC3E}">
        <p14:creationId xmlns:p14="http://schemas.microsoft.com/office/powerpoint/2010/main" val="243305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years (2021-2023) will have an Oct. 1</a:t>
            </a:r>
            <a:r>
              <a:rPr lang="en-US" baseline="30000" dirty="0"/>
              <a:t>st</a:t>
            </a:r>
            <a:r>
              <a:rPr lang="en-US" dirty="0"/>
              <a:t>-March 15</a:t>
            </a:r>
            <a:r>
              <a:rPr lang="en-US" baseline="30000" dirty="0"/>
              <a:t>th</a:t>
            </a:r>
            <a:r>
              <a:rPr lang="en-US" dirty="0"/>
              <a:t> enrollment period</a:t>
            </a:r>
          </a:p>
        </p:txBody>
      </p:sp>
      <p:sp>
        <p:nvSpPr>
          <p:cNvPr id="4" name="Slide Number Placeholder 3"/>
          <p:cNvSpPr>
            <a:spLocks noGrp="1"/>
          </p:cNvSpPr>
          <p:nvPr>
            <p:ph type="sldNum" sz="quarter" idx="5"/>
          </p:nvPr>
        </p:nvSpPr>
        <p:spPr/>
        <p:txBody>
          <a:bodyPr/>
          <a:lstStyle/>
          <a:p>
            <a:fld id="{162AE6BC-3C38-4681-8F91-F40AA0BBF800}" type="slidenum">
              <a:rPr lang="en-US" smtClean="0"/>
              <a:t>17</a:t>
            </a:fld>
            <a:endParaRPr lang="en-US"/>
          </a:p>
        </p:txBody>
      </p:sp>
    </p:spTree>
    <p:extLst>
      <p:ext uri="{BB962C8B-B14F-4D97-AF65-F5344CB8AC3E}">
        <p14:creationId xmlns:p14="http://schemas.microsoft.com/office/powerpoint/2010/main" val="62305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Producers should already have received a letter from FSA if they have a GIF farm (Grass/Idle/Fallow)</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18</a:t>
            </a:fld>
            <a:endParaRPr lang="en-US"/>
          </a:p>
        </p:txBody>
      </p:sp>
    </p:spTree>
    <p:extLst>
      <p:ext uri="{BB962C8B-B14F-4D97-AF65-F5344CB8AC3E}">
        <p14:creationId xmlns:p14="http://schemas.microsoft.com/office/powerpoint/2010/main" val="4014876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19</a:t>
            </a:fld>
            <a:endParaRPr lang="en-US"/>
          </a:p>
        </p:txBody>
      </p:sp>
    </p:spTree>
    <p:extLst>
      <p:ext uri="{BB962C8B-B14F-4D97-AF65-F5344CB8AC3E}">
        <p14:creationId xmlns:p14="http://schemas.microsoft.com/office/powerpoint/2010/main" val="267013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Commodities: Farm programs, marketing loans, sugar, dairy</a:t>
            </a:r>
          </a:p>
          <a:p>
            <a:pPr lvl="2"/>
            <a:r>
              <a:rPr lang="en-US" dirty="0"/>
              <a:t>Conservation:</a:t>
            </a:r>
            <a:r>
              <a:rPr lang="en-US" baseline="0" dirty="0"/>
              <a:t> CRP, EQIP (environ. Quality incentives program), conservation easements</a:t>
            </a:r>
          </a:p>
          <a:p>
            <a:pPr lvl="2"/>
            <a:r>
              <a:rPr lang="en-US" baseline="0" dirty="0"/>
              <a:t>Trade: Food for Peace Act, Ag Trade Act, </a:t>
            </a:r>
          </a:p>
          <a:p>
            <a:pPr lvl="2"/>
            <a:r>
              <a:rPr lang="en-US" baseline="0" dirty="0"/>
              <a:t>Nutrition: SNAP (supplemental nutrition assistance program)</a:t>
            </a:r>
            <a:endParaRPr lang="en-US" dirty="0"/>
          </a:p>
          <a:p>
            <a:pPr lvl="2"/>
            <a:r>
              <a:rPr lang="en-US" dirty="0"/>
              <a:t>Credit: Farm ownership loans,</a:t>
            </a:r>
            <a:r>
              <a:rPr lang="en-US" baseline="0" dirty="0"/>
              <a:t> </a:t>
            </a:r>
            <a:r>
              <a:rPr lang="en-US" dirty="0"/>
              <a:t>Farm operating loans,</a:t>
            </a:r>
            <a:r>
              <a:rPr lang="en-US" baseline="0" dirty="0"/>
              <a:t> </a:t>
            </a:r>
            <a:r>
              <a:rPr lang="en-US" dirty="0"/>
              <a:t>Emergency loans,</a:t>
            </a:r>
            <a:r>
              <a:rPr lang="en-US" baseline="0" dirty="0"/>
              <a:t> </a:t>
            </a:r>
            <a:r>
              <a:rPr lang="en-US" dirty="0"/>
              <a:t>Beginning farmer program</a:t>
            </a:r>
          </a:p>
          <a:p>
            <a:pPr lvl="2"/>
            <a:r>
              <a:rPr lang="en-US" dirty="0"/>
              <a:t>Rural development: Rural infrastructure and community development loans and grants,</a:t>
            </a:r>
            <a:r>
              <a:rPr lang="en-US" baseline="0" dirty="0"/>
              <a:t> </a:t>
            </a:r>
            <a:r>
              <a:rPr lang="en-US" dirty="0"/>
              <a:t>Value-added agriculture and business development grants</a:t>
            </a:r>
          </a:p>
          <a:p>
            <a:pPr lvl="2"/>
            <a:r>
              <a:rPr lang="en-US" dirty="0"/>
              <a:t>Energy: Renewable energy loan and grant program,</a:t>
            </a:r>
            <a:r>
              <a:rPr lang="en-US" baseline="0" dirty="0"/>
              <a:t> </a:t>
            </a:r>
            <a:r>
              <a:rPr lang="en-US" dirty="0"/>
              <a:t>Biomass crop assistance program, </a:t>
            </a:r>
            <a:r>
              <a:rPr lang="en-US" dirty="0" err="1"/>
              <a:t>Biobased</a:t>
            </a:r>
            <a:r>
              <a:rPr lang="en-US" dirty="0"/>
              <a:t> product marketing and manufacturing assistance programs (including advanced biofuels)</a:t>
            </a:r>
          </a:p>
          <a:p>
            <a:pPr lvl="2"/>
            <a:r>
              <a:rPr lang="en-US" dirty="0"/>
              <a:t>Miscellaneous: Livestock,</a:t>
            </a:r>
            <a:r>
              <a:rPr lang="en-US" baseline="0" dirty="0"/>
              <a:t> socially disadvantaged and limited resource producers, etc.  </a:t>
            </a:r>
            <a:endParaRPr lang="en-US" dirty="0"/>
          </a:p>
          <a:p>
            <a:pPr lvl="2"/>
            <a:endParaRPr lang="en-US" dirty="0"/>
          </a:p>
        </p:txBody>
      </p:sp>
      <p:sp>
        <p:nvSpPr>
          <p:cNvPr id="4" name="Slide Number Placeholder 3"/>
          <p:cNvSpPr>
            <a:spLocks noGrp="1"/>
          </p:cNvSpPr>
          <p:nvPr>
            <p:ph type="sldNum" sz="quarter" idx="10"/>
          </p:nvPr>
        </p:nvSpPr>
        <p:spPr/>
        <p:txBody>
          <a:bodyPr/>
          <a:lstStyle/>
          <a:p>
            <a:fld id="{FE55519C-3C9F-452E-A1F7-AD5456917EE4}" type="slidenum">
              <a:rPr lang="en-US" smtClean="0"/>
              <a:t>2</a:t>
            </a:fld>
            <a:endParaRPr lang="en-US"/>
          </a:p>
        </p:txBody>
      </p:sp>
    </p:spTree>
    <p:extLst>
      <p:ext uri="{BB962C8B-B14F-4D97-AF65-F5344CB8AC3E}">
        <p14:creationId xmlns:p14="http://schemas.microsoft.com/office/powerpoint/2010/main" val="164733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this information will be presented by FSA during their presentation, so what we should focus on is what do these changes mean for the producer.</a:t>
            </a:r>
          </a:p>
          <a:p>
            <a:endParaRPr lang="en-US" dirty="0"/>
          </a:p>
          <a:p>
            <a:r>
              <a:rPr lang="en-US" dirty="0"/>
              <a:t>The</a:t>
            </a:r>
            <a:r>
              <a:rPr lang="en-US" baseline="0" dirty="0"/>
              <a:t> lowest the price can go is the statutory price to set the price floor for PLC.  The highest the price can go is 115% of the statutory price.  It is determined by a formula of the last 5 year’s of national prices.</a:t>
            </a:r>
          </a:p>
          <a:p>
            <a:endParaRPr lang="en-US" baseline="0" dirty="0"/>
          </a:p>
          <a:p>
            <a:r>
              <a:rPr lang="en-US" baseline="0" dirty="0"/>
              <a:t>Because of the low prices in recent years, </a:t>
            </a:r>
            <a:r>
              <a:rPr lang="en-US" b="1" i="1" u="sng" baseline="0" dirty="0"/>
              <a:t>it is very unlikely that prices to set the PLC guarantee will be any higher than the statutory price.  So the PLC program will pretty much be exactly like it was in the 2014 Farm Bill </a:t>
            </a:r>
            <a:r>
              <a:rPr lang="en-US" b="0" i="0" u="none" baseline="0" dirty="0"/>
              <a:t>(using Statutory reference prices)</a:t>
            </a:r>
            <a:endParaRPr lang="en-US" b="0" i="0" u="none" dirty="0"/>
          </a:p>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20</a:t>
            </a:fld>
            <a:endParaRPr lang="en-US" dirty="0"/>
          </a:p>
        </p:txBody>
      </p:sp>
    </p:spTree>
    <p:extLst>
      <p:ext uri="{BB962C8B-B14F-4D97-AF65-F5344CB8AC3E}">
        <p14:creationId xmlns:p14="http://schemas.microsoft.com/office/powerpoint/2010/main" val="378640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thing to highlight here is that EVERYONE should take advantage of this update regardless of what program they choose.  This was only offered again because of the multiple drought years during the years that were used in the 2014 Farm Bill.  It is highly unlikely that this will be offered again in the next Farm Bill.</a:t>
            </a:r>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21</a:t>
            </a:fld>
            <a:endParaRPr lang="en-US" dirty="0"/>
          </a:p>
        </p:txBody>
      </p:sp>
    </p:spTree>
    <p:extLst>
      <p:ext uri="{BB962C8B-B14F-4D97-AF65-F5344CB8AC3E}">
        <p14:creationId xmlns:p14="http://schemas.microsoft.com/office/powerpoint/2010/main" val="2138999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trend adjustment will include more than just the last 5 years.  It will either be</a:t>
            </a:r>
            <a:r>
              <a:rPr lang="en-US" baseline="0" dirty="0"/>
              <a:t> positive or neutral (won’t decrease the yield guarantee)</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22</a:t>
            </a:fld>
            <a:endParaRPr lang="en-US"/>
          </a:p>
        </p:txBody>
      </p:sp>
    </p:spTree>
    <p:extLst>
      <p:ext uri="{BB962C8B-B14F-4D97-AF65-F5344CB8AC3E}">
        <p14:creationId xmlns:p14="http://schemas.microsoft.com/office/powerpoint/2010/main" val="263398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RMA data-Risk Management Agency (crop insurance)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p>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23</a:t>
            </a:fld>
            <a:endParaRPr lang="en-US" dirty="0"/>
          </a:p>
        </p:txBody>
      </p:sp>
    </p:spTree>
    <p:extLst>
      <p:ext uri="{BB962C8B-B14F-4D97-AF65-F5344CB8AC3E}">
        <p14:creationId xmlns:p14="http://schemas.microsoft.com/office/powerpoint/2010/main" val="2827937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Irrigation designations in the last farm bill were made if 25% of the county fell into each practice (ex: at least 25% of the county’s corn was irrigated, then they got 2 separate ARC-CO guarantees)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Visit AgManager for a list of counties that have separate guarantees for the 2018 Farm Bill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The lag year allows FSA to put out ARC-CO guarantees for the next year more quickly (so producers have the information for the following enrollment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Because of all of these changes to ARC, it is definitely worth looking at what your county guarantee will be for 2019.  In many cases it will be significantly higher than it was in 2018.</a:t>
            </a:r>
          </a:p>
          <a:p>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24</a:t>
            </a:fld>
            <a:endParaRPr lang="en-US" dirty="0"/>
          </a:p>
        </p:txBody>
      </p:sp>
    </p:spTree>
    <p:extLst>
      <p:ext uri="{BB962C8B-B14F-4D97-AF65-F5344CB8AC3E}">
        <p14:creationId xmlns:p14="http://schemas.microsoft.com/office/powerpoint/2010/main" val="4154117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Ending stocks on wheat are relatively high</a:t>
            </a:r>
          </a:p>
          <a:p>
            <a:r>
              <a:rPr lang="en-US" dirty="0"/>
              <a:t>The MYA price for wheat in the next two marketing years remains fairly low ($5.00)</a:t>
            </a:r>
          </a:p>
          <a:p>
            <a:r>
              <a:rPr lang="en-US" dirty="0"/>
              <a:t>At this rate PLC would be paying $0.50 per bushel </a:t>
            </a:r>
          </a:p>
        </p:txBody>
      </p:sp>
      <p:sp>
        <p:nvSpPr>
          <p:cNvPr id="4" name="Slide Number Placeholder 3"/>
          <p:cNvSpPr>
            <a:spLocks noGrp="1"/>
          </p:cNvSpPr>
          <p:nvPr>
            <p:ph type="sldNum" sz="quarter" idx="5"/>
          </p:nvPr>
        </p:nvSpPr>
        <p:spPr/>
        <p:txBody>
          <a:bodyPr/>
          <a:lstStyle/>
          <a:p>
            <a:fld id="{162AE6BC-3C38-4681-8F91-F40AA0BBF800}" type="slidenum">
              <a:rPr lang="en-US" smtClean="0"/>
              <a:t>25</a:t>
            </a:fld>
            <a:endParaRPr lang="en-US"/>
          </a:p>
        </p:txBody>
      </p:sp>
    </p:spTree>
    <p:extLst>
      <p:ext uri="{BB962C8B-B14F-4D97-AF65-F5344CB8AC3E}">
        <p14:creationId xmlns:p14="http://schemas.microsoft.com/office/powerpoint/2010/main" val="1087247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“Trade-Off” spreadsheet under Agent Resources to get your county/crop.  You may have to duplicate this slide if you have irrigated and dryland acres of each commodity.</a:t>
            </a:r>
          </a:p>
          <a:p>
            <a:r>
              <a:rPr lang="en-US" dirty="0"/>
              <a:t>Change the numbers in </a:t>
            </a:r>
            <a:r>
              <a:rPr lang="en-US" b="1" dirty="0">
                <a:solidFill>
                  <a:srgbClr val="C00000"/>
                </a:solidFill>
              </a:rPr>
              <a:t>RED</a:t>
            </a:r>
            <a:r>
              <a:rPr lang="en-US" dirty="0"/>
              <a:t> to reflect what the table is telling you for your own county.</a:t>
            </a:r>
          </a:p>
          <a:p>
            <a:endParaRPr lang="en-US" dirty="0"/>
          </a:p>
          <a:p>
            <a:r>
              <a:rPr lang="en-US" dirty="0"/>
              <a:t>Payments are listed on a per acre basis</a:t>
            </a:r>
          </a:p>
          <a:p>
            <a:r>
              <a:rPr lang="en-US" dirty="0"/>
              <a:t>Keep in mind that these payments will only be made on 85% of the base acres that you have in that commodity.  There may also be a budget sequestration on these payments (likely 6.2%)</a:t>
            </a:r>
          </a:p>
          <a:p>
            <a:r>
              <a:rPr lang="en-US" dirty="0"/>
              <a:t>Also, the program yield (in yellow) is actually your farm’s own established yield with FSA.  Producers can use this spreadsheet themselves off of AgManager and put in their own program yield to more accurately evaluate the trade-off for their farm</a:t>
            </a:r>
          </a:p>
        </p:txBody>
      </p:sp>
      <p:sp>
        <p:nvSpPr>
          <p:cNvPr id="4" name="Slide Number Placeholder 3"/>
          <p:cNvSpPr>
            <a:spLocks noGrp="1"/>
          </p:cNvSpPr>
          <p:nvPr>
            <p:ph type="sldNum" sz="quarter" idx="5"/>
          </p:nvPr>
        </p:nvSpPr>
        <p:spPr/>
        <p:txBody>
          <a:bodyPr/>
          <a:lstStyle/>
          <a:p>
            <a:fld id="{162AE6BC-3C38-4681-8F91-F40AA0BBF800}" type="slidenum">
              <a:rPr lang="en-US" smtClean="0"/>
              <a:t>26</a:t>
            </a:fld>
            <a:endParaRPr lang="en-US"/>
          </a:p>
        </p:txBody>
      </p:sp>
    </p:spTree>
    <p:extLst>
      <p:ext uri="{BB962C8B-B14F-4D97-AF65-F5344CB8AC3E}">
        <p14:creationId xmlns:p14="http://schemas.microsoft.com/office/powerpoint/2010/main" val="1632681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Stocks to use numbers are relatively high</a:t>
            </a:r>
          </a:p>
          <a:p>
            <a:r>
              <a:rPr lang="en-US" dirty="0"/>
              <a:t>Corn MYA price predicted to be fairly low ($3.60)</a:t>
            </a:r>
          </a:p>
          <a:p>
            <a:r>
              <a:rPr lang="en-US" dirty="0"/>
              <a:t>Small PLC payment at this price ($0.10)</a:t>
            </a:r>
          </a:p>
        </p:txBody>
      </p:sp>
      <p:sp>
        <p:nvSpPr>
          <p:cNvPr id="4" name="Slide Number Placeholder 3"/>
          <p:cNvSpPr>
            <a:spLocks noGrp="1"/>
          </p:cNvSpPr>
          <p:nvPr>
            <p:ph type="sldNum" sz="quarter" idx="5"/>
          </p:nvPr>
        </p:nvSpPr>
        <p:spPr/>
        <p:txBody>
          <a:bodyPr/>
          <a:lstStyle/>
          <a:p>
            <a:fld id="{162AE6BC-3C38-4681-8F91-F40AA0BBF800}" type="slidenum">
              <a:rPr lang="en-US" smtClean="0"/>
              <a:t>27</a:t>
            </a:fld>
            <a:endParaRPr lang="en-US"/>
          </a:p>
        </p:txBody>
      </p:sp>
    </p:spTree>
    <p:extLst>
      <p:ext uri="{BB962C8B-B14F-4D97-AF65-F5344CB8AC3E}">
        <p14:creationId xmlns:p14="http://schemas.microsoft.com/office/powerpoint/2010/main" val="69355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corn, sorghum stocks are also relatively high</a:t>
            </a:r>
          </a:p>
          <a:p>
            <a:r>
              <a:rPr lang="en-US" dirty="0"/>
              <a:t>$3.20 predicted MYA</a:t>
            </a:r>
          </a:p>
          <a:p>
            <a:r>
              <a:rPr lang="en-US" dirty="0"/>
              <a:t>PLC payment ($3.95-$3.70= $0.25 payment)</a:t>
            </a:r>
          </a:p>
        </p:txBody>
      </p:sp>
      <p:sp>
        <p:nvSpPr>
          <p:cNvPr id="4" name="Slide Number Placeholder 3"/>
          <p:cNvSpPr>
            <a:spLocks noGrp="1"/>
          </p:cNvSpPr>
          <p:nvPr>
            <p:ph type="sldNum" sz="quarter" idx="5"/>
          </p:nvPr>
        </p:nvSpPr>
        <p:spPr/>
        <p:txBody>
          <a:bodyPr/>
          <a:lstStyle/>
          <a:p>
            <a:fld id="{162AE6BC-3C38-4681-8F91-F40AA0BBF800}" type="slidenum">
              <a:rPr lang="en-US" smtClean="0"/>
              <a:t>28</a:t>
            </a:fld>
            <a:endParaRPr lang="en-US"/>
          </a:p>
        </p:txBody>
      </p:sp>
    </p:spTree>
    <p:extLst>
      <p:ext uri="{BB962C8B-B14F-4D97-AF65-F5344CB8AC3E}">
        <p14:creationId xmlns:p14="http://schemas.microsoft.com/office/powerpoint/2010/main" val="2090084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“Trade-Off” spreadsheet under Agent Resources to get your county/crop.  You may have to duplicate this slide if you have irrigated and dryland acres of each commodity.</a:t>
            </a:r>
          </a:p>
          <a:p>
            <a:r>
              <a:rPr lang="en-US" dirty="0"/>
              <a:t>Change the numbers in </a:t>
            </a:r>
            <a:r>
              <a:rPr lang="en-US" b="1" dirty="0">
                <a:solidFill>
                  <a:srgbClr val="C00000"/>
                </a:solidFill>
              </a:rPr>
              <a:t>RED</a:t>
            </a:r>
            <a:r>
              <a:rPr lang="en-US" dirty="0"/>
              <a:t> to reflect what the table is telling you for your own county.</a:t>
            </a:r>
          </a:p>
          <a:p>
            <a:endParaRPr lang="en-US" dirty="0"/>
          </a:p>
          <a:p>
            <a:r>
              <a:rPr lang="en-US" dirty="0"/>
              <a:t>Payments are listed on a per acre basis</a:t>
            </a:r>
          </a:p>
          <a:p>
            <a:r>
              <a:rPr lang="en-US" dirty="0"/>
              <a:t>Keep in mind that these payments will only be made on 85% of the base acres that you have in that commodity.  There may also be a budget sequestration on these payments (likely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program yield (in yellow) is actually your farm’s own established yield with FSA.  Producers can use this spreadsheet themselves off of AgManager and put in their own program yield to more accurately evaluate the trade-off for their farm</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29</a:t>
            </a:fld>
            <a:endParaRPr lang="en-US"/>
          </a:p>
        </p:txBody>
      </p:sp>
    </p:spTree>
    <p:extLst>
      <p:ext uri="{BB962C8B-B14F-4D97-AF65-F5344CB8AC3E}">
        <p14:creationId xmlns:p14="http://schemas.microsoft.com/office/powerpoint/2010/main" val="370342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to</a:t>
            </a:r>
            <a:r>
              <a:rPr lang="en-US" baseline="0" dirty="0"/>
              <a:t> emphasize that even though there are many titles, 77% of the funding goes to nutrition programs.  </a:t>
            </a:r>
          </a:p>
          <a:p>
            <a:endParaRPr lang="en-US" baseline="0" dirty="0"/>
          </a:p>
          <a:p>
            <a:r>
              <a:rPr lang="en-US" baseline="0" dirty="0"/>
              <a:t>Crop Insurance, Conservation, and Commodities are the main titles that assist farmers, which collectively make up 23% of the expected expenditures.</a:t>
            </a:r>
          </a:p>
          <a:p>
            <a:endParaRPr lang="en-US" baseline="0" dirty="0"/>
          </a:p>
          <a:p>
            <a:r>
              <a:rPr lang="en-US" baseline="0" dirty="0"/>
              <a:t>Other programs are only a very small fraction (0.49%) of the projected budget</a:t>
            </a:r>
            <a:endParaRPr lang="en-US" dirty="0"/>
          </a:p>
        </p:txBody>
      </p:sp>
      <p:sp>
        <p:nvSpPr>
          <p:cNvPr id="4" name="Slide Number Placeholder 3"/>
          <p:cNvSpPr>
            <a:spLocks noGrp="1"/>
          </p:cNvSpPr>
          <p:nvPr>
            <p:ph type="sldNum" sz="quarter" idx="10"/>
          </p:nvPr>
        </p:nvSpPr>
        <p:spPr/>
        <p:txBody>
          <a:bodyPr/>
          <a:lstStyle/>
          <a:p>
            <a:pPr>
              <a:defRPr/>
            </a:pPr>
            <a:fld id="{BFD24E95-310C-47CA-8CCE-D1FE5DEED0C8}" type="slidenum">
              <a:rPr lang="en-US" smtClean="0"/>
              <a:pPr>
                <a:defRPr/>
              </a:pPr>
              <a:t>3</a:t>
            </a:fld>
            <a:endParaRPr lang="en-US" dirty="0"/>
          </a:p>
        </p:txBody>
      </p:sp>
    </p:spTree>
    <p:extLst>
      <p:ext uri="{BB962C8B-B14F-4D97-AF65-F5344CB8AC3E}">
        <p14:creationId xmlns:p14="http://schemas.microsoft.com/office/powerpoint/2010/main" val="1792930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“Trade-Off” spreadsheet under Agent Resources to get your county/crop.  You may have to duplicate this slide if you have irrigated and dryland acres of each commodity.</a:t>
            </a:r>
          </a:p>
          <a:p>
            <a:r>
              <a:rPr lang="en-US" dirty="0"/>
              <a:t>Change the numbers in </a:t>
            </a:r>
            <a:r>
              <a:rPr lang="en-US" b="1" dirty="0">
                <a:solidFill>
                  <a:srgbClr val="C00000"/>
                </a:solidFill>
              </a:rPr>
              <a:t>RED</a:t>
            </a:r>
            <a:r>
              <a:rPr lang="en-US" dirty="0"/>
              <a:t> to reflect what the table is telling you for your own county.</a:t>
            </a:r>
          </a:p>
          <a:p>
            <a:endParaRPr lang="en-US" dirty="0"/>
          </a:p>
          <a:p>
            <a:r>
              <a:rPr lang="en-US" dirty="0"/>
              <a:t>Payments are listed on a per acre basis</a:t>
            </a:r>
          </a:p>
          <a:p>
            <a:r>
              <a:rPr lang="en-US" dirty="0"/>
              <a:t>Keep in mind that these payments will only be made on 85% of the base acres that you have in that commodity.  There may also be a budget sequestration on these payments (likely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program yield (in yellow) is actually your farm’s own established yield with FSA.  Producers can use this spreadsheet themselves off of AgManager and put in their own program yield to more accurately evaluate the trade-off for their farm</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30</a:t>
            </a:fld>
            <a:endParaRPr lang="en-US"/>
          </a:p>
        </p:txBody>
      </p:sp>
    </p:spTree>
    <p:extLst>
      <p:ext uri="{BB962C8B-B14F-4D97-AF65-F5344CB8AC3E}">
        <p14:creationId xmlns:p14="http://schemas.microsoft.com/office/powerpoint/2010/main" val="2700521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Huge stocks in 2018/19 and predicted to remain high in 2019/2020</a:t>
            </a:r>
          </a:p>
          <a:p>
            <a:r>
              <a:rPr lang="en-US" dirty="0"/>
              <a:t>Price hovering right at the PLC reference price $8.40</a:t>
            </a:r>
          </a:p>
        </p:txBody>
      </p:sp>
      <p:sp>
        <p:nvSpPr>
          <p:cNvPr id="4" name="Slide Number Placeholder 3"/>
          <p:cNvSpPr>
            <a:spLocks noGrp="1"/>
          </p:cNvSpPr>
          <p:nvPr>
            <p:ph type="sldNum" sz="quarter" idx="5"/>
          </p:nvPr>
        </p:nvSpPr>
        <p:spPr/>
        <p:txBody>
          <a:bodyPr/>
          <a:lstStyle/>
          <a:p>
            <a:fld id="{162AE6BC-3C38-4681-8F91-F40AA0BBF800}" type="slidenum">
              <a:rPr lang="en-US" smtClean="0"/>
              <a:t>31</a:t>
            </a:fld>
            <a:endParaRPr lang="en-US"/>
          </a:p>
        </p:txBody>
      </p:sp>
    </p:spTree>
    <p:extLst>
      <p:ext uri="{BB962C8B-B14F-4D97-AF65-F5344CB8AC3E}">
        <p14:creationId xmlns:p14="http://schemas.microsoft.com/office/powerpoint/2010/main" val="2402264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“Trade-Off” spreadsheet under Agent Resources to get your county/crop.  You may have to duplicate this slide if you have irrigated and dryland acres of each commodity.</a:t>
            </a:r>
          </a:p>
          <a:p>
            <a:r>
              <a:rPr lang="en-US" dirty="0"/>
              <a:t>Change the numbers in </a:t>
            </a:r>
            <a:r>
              <a:rPr lang="en-US" b="1" dirty="0">
                <a:solidFill>
                  <a:srgbClr val="C00000"/>
                </a:solidFill>
              </a:rPr>
              <a:t>RED</a:t>
            </a:r>
            <a:r>
              <a:rPr lang="en-US" dirty="0"/>
              <a:t> to reflect what the table is telling you for your own county.</a:t>
            </a:r>
          </a:p>
          <a:p>
            <a:endParaRPr lang="en-US" dirty="0"/>
          </a:p>
          <a:p>
            <a:r>
              <a:rPr lang="en-US" dirty="0"/>
              <a:t>Payments are listed on a per acre basis</a:t>
            </a:r>
          </a:p>
          <a:p>
            <a:r>
              <a:rPr lang="en-US" dirty="0"/>
              <a:t>Keep in mind that these payments will only be made on 85% of the base acres that you have in that commodity.  There may also be a budget sequestration on these payments (likely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program yield (in yellow) is actually your farm’s own established yield with FSA.  Producers can use this spreadsheet themselves off of AgManager and put in their own program yield to more accurately evaluate the trade-off for their farm</a:t>
            </a:r>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32</a:t>
            </a:fld>
            <a:endParaRPr lang="en-US"/>
          </a:p>
        </p:txBody>
      </p:sp>
    </p:spTree>
    <p:extLst>
      <p:ext uri="{BB962C8B-B14F-4D97-AF65-F5344CB8AC3E}">
        <p14:creationId xmlns:p14="http://schemas.microsoft.com/office/powerpoint/2010/main" val="2178759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34</a:t>
            </a:fld>
            <a:endParaRPr lang="en-US"/>
          </a:p>
        </p:txBody>
      </p:sp>
    </p:spTree>
    <p:extLst>
      <p:ext uri="{BB962C8B-B14F-4D97-AF65-F5344CB8AC3E}">
        <p14:creationId xmlns:p14="http://schemas.microsoft.com/office/powerpoint/2010/main" val="2249156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contact information to this slide!</a:t>
            </a:r>
          </a:p>
        </p:txBody>
      </p:sp>
      <p:sp>
        <p:nvSpPr>
          <p:cNvPr id="4" name="Slide Number Placeholder 3"/>
          <p:cNvSpPr>
            <a:spLocks noGrp="1"/>
          </p:cNvSpPr>
          <p:nvPr>
            <p:ph type="sldNum" sz="quarter" idx="5"/>
          </p:nvPr>
        </p:nvSpPr>
        <p:spPr/>
        <p:txBody>
          <a:bodyPr/>
          <a:lstStyle/>
          <a:p>
            <a:fld id="{162AE6BC-3C38-4681-8F91-F40AA0BBF800}" type="slidenum">
              <a:rPr lang="en-US" smtClean="0"/>
              <a:t>36</a:t>
            </a:fld>
            <a:endParaRPr lang="en-US"/>
          </a:p>
        </p:txBody>
      </p:sp>
    </p:spTree>
    <p:extLst>
      <p:ext uri="{BB962C8B-B14F-4D97-AF65-F5344CB8AC3E}">
        <p14:creationId xmlns:p14="http://schemas.microsoft.com/office/powerpoint/2010/main" val="354010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PLC and ARC-CO can be selected commodity by commodity (i.e. Corn can go in PLC and Wheat in ARC-CO, </a:t>
            </a:r>
            <a:r>
              <a:rPr lang="en-US" baseline="0" dirty="0" err="1"/>
              <a:t>etc</a:t>
            </a:r>
            <a:r>
              <a:rPr lang="en-US" baseline="0" dirty="0"/>
              <a:t>).  ARC-IC takes all commodities and lumps them together to determine a loss, therefore the whole farm has to sign up for ARC-IC.</a:t>
            </a:r>
          </a:p>
          <a:p>
            <a:endParaRPr lang="en-US" baseline="0" dirty="0"/>
          </a:p>
          <a:p>
            <a:r>
              <a:rPr lang="en-US" baseline="0" dirty="0"/>
              <a:t>Program selection is made by FSA farm number.  So a producer with multiple farm numbers can make different decisions on each farm.  </a:t>
            </a:r>
          </a:p>
          <a:p>
            <a:endParaRPr lang="en-US" baseline="0" dirty="0"/>
          </a:p>
          <a:p>
            <a:r>
              <a:rPr lang="en-US" baseline="0" dirty="0"/>
              <a:t>You have the OPTION to purchase SCO if you are not enrolled in an ARC program.  </a:t>
            </a:r>
          </a:p>
          <a:p>
            <a:endParaRPr lang="en-US" baseline="0" dirty="0"/>
          </a:p>
          <a:p>
            <a:r>
              <a:rPr lang="en-US" baseline="0" dirty="0"/>
              <a:t>These are the same programs that were available in the 2014 Farm Bill.  Minor changes have been made to the programs, but overall the structure of the programs are the same. </a:t>
            </a:r>
            <a:endParaRPr lang="en-US" dirty="0"/>
          </a:p>
        </p:txBody>
      </p:sp>
      <p:sp>
        <p:nvSpPr>
          <p:cNvPr id="4" name="Slide Number Placeholder 3"/>
          <p:cNvSpPr>
            <a:spLocks noGrp="1"/>
          </p:cNvSpPr>
          <p:nvPr>
            <p:ph type="sldNum" sz="quarter" idx="10"/>
          </p:nvPr>
        </p:nvSpPr>
        <p:spPr/>
        <p:txBody>
          <a:bodyPr/>
          <a:lstStyle/>
          <a:p>
            <a:pPr defTabSz="948507" fontAlgn="auto">
              <a:spcBef>
                <a:spcPts val="0"/>
              </a:spcBef>
              <a:spcAft>
                <a:spcPts val="0"/>
              </a:spcAft>
              <a:defRPr/>
            </a:pPr>
            <a:fld id="{743CF659-C7A5-4F8F-80D5-DF88D8014F72}" type="slidenum">
              <a:rPr lang="en-US">
                <a:solidFill>
                  <a:prstClr val="black"/>
                </a:solidFill>
                <a:latin typeface="Calibri" panose="020F0502020204030204"/>
              </a:rPr>
              <a:pPr defTabSz="948507" fontAlgn="auto">
                <a:spcBef>
                  <a:spcPts val="0"/>
                </a:spcBef>
                <a:spcAft>
                  <a:spcPts val="0"/>
                </a:spcAft>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3588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ARC-CO:  You can think of this program as a revenue based crop insurance program that is tied to national prices and county yields, with a 14% deductible.  However the 10% payment cap makes these payment max out very quickly.  They only cover a small amount of revenue loss in the event of low county yields or low national prices.</a:t>
            </a:r>
          </a:p>
          <a:p>
            <a:endParaRPr lang="en-US" dirty="0"/>
          </a:p>
          <a:p>
            <a:r>
              <a:rPr lang="en-US" dirty="0"/>
              <a:t>PLC:</a:t>
            </a:r>
          </a:p>
          <a:p>
            <a:r>
              <a:rPr lang="en-US" dirty="0"/>
              <a:t>There is no yield protection in this program.  It pays on your established yield with FSA.</a:t>
            </a:r>
          </a:p>
          <a:p>
            <a:r>
              <a:rPr lang="en-US" dirty="0"/>
              <a:t>The cap is the loan rate for each commodity.  So the national MYA price cannot fall below the loan rate or payments will be based on the loan rate.  Likely if this would occur, most farms will hit their $125,000 limit anyway.</a:t>
            </a:r>
          </a:p>
          <a:p>
            <a:r>
              <a:rPr lang="en-US" dirty="0"/>
              <a:t>SCO=Supplemental Coverage option on your individual crop insurance.  We will talk more about that later.</a:t>
            </a:r>
          </a:p>
        </p:txBody>
      </p:sp>
      <p:sp>
        <p:nvSpPr>
          <p:cNvPr id="4" name="Slide Number Placeholder 3"/>
          <p:cNvSpPr>
            <a:spLocks noGrp="1"/>
          </p:cNvSpPr>
          <p:nvPr>
            <p:ph type="sldNum" sz="quarter" idx="5"/>
          </p:nvPr>
        </p:nvSpPr>
        <p:spPr/>
        <p:txBody>
          <a:bodyPr/>
          <a:lstStyle/>
          <a:p>
            <a:fld id="{162AE6BC-3C38-4681-8F91-F40AA0BBF800}" type="slidenum">
              <a:rPr lang="en-US" smtClean="0"/>
              <a:t>5</a:t>
            </a:fld>
            <a:endParaRPr lang="en-US"/>
          </a:p>
        </p:txBody>
      </p:sp>
    </p:spTree>
    <p:extLst>
      <p:ext uri="{BB962C8B-B14F-4D97-AF65-F5344CB8AC3E}">
        <p14:creationId xmlns:p14="http://schemas.microsoft.com/office/powerpoint/2010/main" val="331148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2014 Farm Bill, national most all corn and soybean base went into ARC-CO.  </a:t>
            </a:r>
          </a:p>
          <a:p>
            <a:r>
              <a:rPr lang="en-US" dirty="0"/>
              <a:t>Grain sorghum was split between PLC and ARC county (if you recall during the election period, China was buying grain sorghum instead of corn because of the GMO issue and it temporarily inflated grain sorghum prices which made some producers switch their election to ARC</a:t>
            </a:r>
          </a:p>
          <a:p>
            <a:r>
              <a:rPr lang="en-US" dirty="0"/>
              <a:t>Nationally wheat election was about 1/3 PLC and 1/3 ARC-CO</a:t>
            </a:r>
          </a:p>
          <a:p>
            <a:r>
              <a:rPr lang="en-US" dirty="0"/>
              <a:t>The ARC-IC program was very unpopular (because it only pays on 65% of base acres and all commodities on the farm are combined together)</a:t>
            </a:r>
          </a:p>
        </p:txBody>
      </p:sp>
      <p:sp>
        <p:nvSpPr>
          <p:cNvPr id="4" name="Slide Number Placeholder 3"/>
          <p:cNvSpPr>
            <a:spLocks noGrp="1"/>
          </p:cNvSpPr>
          <p:nvPr>
            <p:ph type="sldNum" sz="quarter" idx="5"/>
          </p:nvPr>
        </p:nvSpPr>
        <p:spPr/>
        <p:txBody>
          <a:bodyPr/>
          <a:lstStyle/>
          <a:p>
            <a:fld id="{162AE6BC-3C38-4681-8F91-F40AA0BBF800}" type="slidenum">
              <a:rPr lang="en-US" smtClean="0"/>
              <a:t>6</a:t>
            </a:fld>
            <a:endParaRPr lang="en-US"/>
          </a:p>
        </p:txBody>
      </p:sp>
    </p:spTree>
    <p:extLst>
      <p:ext uri="{BB962C8B-B14F-4D97-AF65-F5344CB8AC3E}">
        <p14:creationId xmlns:p14="http://schemas.microsoft.com/office/powerpoint/2010/main" val="76345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Kansas, most corn and soybeans went ARC-CO as they did nationally</a:t>
            </a:r>
          </a:p>
          <a:p>
            <a:r>
              <a:rPr lang="en-US" dirty="0"/>
              <a:t>Grain sorghum was again split</a:t>
            </a:r>
          </a:p>
          <a:p>
            <a:r>
              <a:rPr lang="en-US" dirty="0"/>
              <a:t>Wheat in Kansas favored ARC-CO more than nationally.  This was because during the election period in 2015 it was already known that there would be ARC-CO payments on wheat in many KS counties and no PLC payment.  In hindsight, PLC was the better choice in most counties since the prices fell so drastically (extremely high yields for the 2015 crop which took years to use up)</a:t>
            </a:r>
          </a:p>
        </p:txBody>
      </p:sp>
      <p:sp>
        <p:nvSpPr>
          <p:cNvPr id="4" name="Slide Number Placeholder 3"/>
          <p:cNvSpPr>
            <a:spLocks noGrp="1"/>
          </p:cNvSpPr>
          <p:nvPr>
            <p:ph type="sldNum" sz="quarter" idx="5"/>
          </p:nvPr>
        </p:nvSpPr>
        <p:spPr/>
        <p:txBody>
          <a:bodyPr/>
          <a:lstStyle/>
          <a:p>
            <a:fld id="{162AE6BC-3C38-4681-8F91-F40AA0BBF800}" type="slidenum">
              <a:rPr lang="en-US" smtClean="0"/>
              <a:t>7</a:t>
            </a:fld>
            <a:endParaRPr lang="en-US"/>
          </a:p>
        </p:txBody>
      </p:sp>
    </p:spTree>
    <p:extLst>
      <p:ext uri="{BB962C8B-B14F-4D97-AF65-F5344CB8AC3E}">
        <p14:creationId xmlns:p14="http://schemas.microsoft.com/office/powerpoint/2010/main" val="93062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payments in the ARC program well exceeded payment in the PLC program in Kansas for the first 2 years.  After than, PLC payments exceeded ARC payments in 2016 and were near equal in 2017.</a:t>
            </a:r>
          </a:p>
          <a:p>
            <a:r>
              <a:rPr lang="en-US" dirty="0"/>
              <a:t>This is because the ARC-county guarantee declined because of low prices, yields were good in most counties which eliminated ARC-CO payments, price was low so PLC paid large amounts for grain sorghum and wheat.</a:t>
            </a:r>
          </a:p>
          <a:p>
            <a:r>
              <a:rPr lang="en-US" dirty="0"/>
              <a:t>2018 payment will be made in Oct. of 2019, so data is not yet available.</a:t>
            </a:r>
          </a:p>
        </p:txBody>
      </p:sp>
      <p:sp>
        <p:nvSpPr>
          <p:cNvPr id="4" name="Slide Number Placeholder 3"/>
          <p:cNvSpPr>
            <a:spLocks noGrp="1"/>
          </p:cNvSpPr>
          <p:nvPr>
            <p:ph type="sldNum" sz="quarter" idx="5"/>
          </p:nvPr>
        </p:nvSpPr>
        <p:spPr/>
        <p:txBody>
          <a:bodyPr/>
          <a:lstStyle/>
          <a:p>
            <a:fld id="{162AE6BC-3C38-4681-8F91-F40AA0BBF800}" type="slidenum">
              <a:rPr lang="en-US" smtClean="0"/>
              <a:t>8</a:t>
            </a:fld>
            <a:endParaRPr lang="en-US"/>
          </a:p>
        </p:txBody>
      </p:sp>
    </p:spTree>
    <p:extLst>
      <p:ext uri="{BB962C8B-B14F-4D97-AF65-F5344CB8AC3E}">
        <p14:creationId xmlns:p14="http://schemas.microsoft.com/office/powerpoint/2010/main" val="146879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underlying table with a screen shot of your own county.  You may need multiple slides for each commodity if you had an irrigation designation.   Update the text to reflect your county’s values as well.</a:t>
            </a:r>
          </a:p>
          <a:p>
            <a:endParaRPr lang="en-US" dirty="0"/>
          </a:p>
          <a:p>
            <a:r>
              <a:rPr lang="en-US" dirty="0"/>
              <a:t>This spreadsheet tool is available here: </a:t>
            </a:r>
            <a:r>
              <a:rPr lang="en-US" dirty="0">
                <a:hlinkClick r:id="rId3"/>
              </a:rPr>
              <a:t>http://agmanager.info/ag-policy/2018-farm-bill/2014-farm-bill-arc-co-vs-plc-comparison-tool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62AE6BC-3C38-4681-8F91-F40AA0BBF800}" type="slidenum">
              <a:rPr lang="en-US" smtClean="0"/>
              <a:t>9</a:t>
            </a:fld>
            <a:endParaRPr lang="en-US"/>
          </a:p>
        </p:txBody>
      </p:sp>
    </p:spTree>
    <p:extLst>
      <p:ext uri="{BB962C8B-B14F-4D97-AF65-F5344CB8AC3E}">
        <p14:creationId xmlns:p14="http://schemas.microsoft.com/office/powerpoint/2010/main" val="263115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59797"/>
            <a:ext cx="105156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38200" y="4304403"/>
            <a:ext cx="10515600" cy="1655762"/>
          </a:xfrm>
          <a:solidFill>
            <a:schemeClr val="bg1"/>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DD09A4-FE79-4D92-86C8-6A378090D152}"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316980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DD09A4-FE79-4D92-86C8-6A378090D152}"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103002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3"/>
            <a:ext cx="2628900" cy="5677867"/>
          </a:xfrm>
          <a:solidFill>
            <a:schemeClr val="bg1"/>
          </a:solidFill>
        </p:spPr>
        <p:txBody>
          <a:bodyPr vert="eaVert"/>
          <a:lstStyle/>
          <a:p>
            <a:r>
              <a:rPr lang="en-US"/>
              <a:t>Click to edit Master title style</a:t>
            </a:r>
          </a:p>
        </p:txBody>
      </p:sp>
      <p:sp>
        <p:nvSpPr>
          <p:cNvPr id="3" name="Vertical Text Placeholder 2"/>
          <p:cNvSpPr>
            <a:spLocks noGrp="1"/>
          </p:cNvSpPr>
          <p:nvPr>
            <p:ph type="body" orient="vert" idx="1"/>
          </p:nvPr>
        </p:nvSpPr>
        <p:spPr>
          <a:xfrm>
            <a:off x="636104" y="365125"/>
            <a:ext cx="8088796" cy="56778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DD09A4-FE79-4D92-86C8-6A378090D152}"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26521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0033" y="1843601"/>
            <a:ext cx="10811934" cy="710142"/>
          </a:xfrm>
        </p:spPr>
        <p:txBody>
          <a:bodyPr/>
          <a:lstStyle/>
          <a:p>
            <a:r>
              <a:rPr lang="en-US"/>
              <a:t>Click to edit Master title style</a:t>
            </a:r>
            <a:endParaRPr lang="en-US" dirty="0"/>
          </a:p>
        </p:txBody>
      </p:sp>
      <p:sp>
        <p:nvSpPr>
          <p:cNvPr id="3" name="Content Placeholder 2"/>
          <p:cNvSpPr>
            <a:spLocks noGrp="1"/>
          </p:cNvSpPr>
          <p:nvPr>
            <p:ph idx="1"/>
          </p:nvPr>
        </p:nvSpPr>
        <p:spPr>
          <a:xfrm>
            <a:off x="690034" y="2694118"/>
            <a:ext cx="10811933" cy="32202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D09A4-FE79-4D92-86C8-6A378090D152}"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
        <p:nvSpPr>
          <p:cNvPr id="7" name="Rectangle 6"/>
          <p:cNvSpPr>
            <a:spLocks noChangeArrowheads="1"/>
          </p:cNvSpPr>
          <p:nvPr userDrawn="1"/>
        </p:nvSpPr>
        <p:spPr bwMode="auto">
          <a:xfrm>
            <a:off x="9110134" y="6437828"/>
            <a:ext cx="533400" cy="373040"/>
          </a:xfrm>
          <a:prstGeom prst="rect">
            <a:avLst/>
          </a:prstGeom>
          <a:noFill/>
          <a:ln w="9525">
            <a:noFill/>
            <a:miter lim="800000"/>
            <a:headEnd/>
            <a:tailEnd/>
          </a:ln>
          <a:effectLst/>
        </p:spPr>
        <p:txBody>
          <a:bodyPr anchor="b"/>
          <a:lstStyle/>
          <a:p>
            <a:pPr algn="r">
              <a:spcBef>
                <a:spcPct val="0"/>
              </a:spcBef>
              <a:buClrTx/>
              <a:buSzTx/>
              <a:buFontTx/>
              <a:buNone/>
              <a:defRPr/>
            </a:pPr>
            <a:fld id="{243AC61E-5B97-4057-88D7-F3EADDA331A2}" type="slidenum">
              <a:rPr lang="en-US" sz="1600">
                <a:latin typeface="Arial" charset="0"/>
              </a:rPr>
              <a:pPr algn="r">
                <a:spcBef>
                  <a:spcPct val="0"/>
                </a:spcBef>
                <a:buClrTx/>
                <a:buSzTx/>
                <a:buFontTx/>
                <a:buNone/>
                <a:defRPr/>
              </a:pPr>
              <a:t>‹#›</a:t>
            </a:fld>
            <a:endParaRPr lang="en-US" sz="1600" dirty="0">
              <a:latin typeface="Arial" charset="0"/>
            </a:endParaRPr>
          </a:p>
        </p:txBody>
      </p:sp>
      <p:sp>
        <p:nvSpPr>
          <p:cNvPr id="8" name="Rectangle 21"/>
          <p:cNvSpPr>
            <a:spLocks noChangeArrowheads="1"/>
          </p:cNvSpPr>
          <p:nvPr userDrawn="1"/>
        </p:nvSpPr>
        <p:spPr bwMode="auto">
          <a:xfrm>
            <a:off x="3166534" y="6541829"/>
            <a:ext cx="6248400" cy="276999"/>
          </a:xfrm>
          <a:prstGeom prst="rect">
            <a:avLst/>
          </a:prstGeom>
          <a:noFill/>
          <a:ln w="9525" algn="ctr">
            <a:noFill/>
            <a:miter lim="800000"/>
            <a:headEnd/>
            <a:tailEnd/>
          </a:ln>
          <a:effectLst/>
        </p:spPr>
        <p:txBody>
          <a:bodyPr wrap="square" anchor="ctr">
            <a:spAutoFit/>
          </a:bodyPr>
          <a:lstStyle/>
          <a:p>
            <a:pPr algn="l">
              <a:spcBef>
                <a:spcPct val="0"/>
              </a:spcBef>
              <a:buClrTx/>
              <a:buSzTx/>
              <a:buFontTx/>
              <a:buNone/>
              <a:defRPr/>
            </a:pPr>
            <a:r>
              <a:rPr lang="en-US" sz="1200" dirty="0">
                <a:solidFill>
                  <a:srgbClr val="4F2683"/>
                </a:solidFill>
                <a:latin typeface="Arial" charset="0"/>
              </a:rPr>
              <a:t>Kansas State University, Copyright 2019, All Rights Reserved</a:t>
            </a:r>
          </a:p>
        </p:txBody>
      </p:sp>
      <p:sp>
        <p:nvSpPr>
          <p:cNvPr id="9" name="Rectangle 8"/>
          <p:cNvSpPr>
            <a:spLocks noGrp="1" noChangeArrowheads="1"/>
          </p:cNvSpPr>
          <p:nvPr userDrawn="1"/>
        </p:nvSpPr>
        <p:spPr bwMode="auto">
          <a:xfrm>
            <a:off x="2099734" y="6547325"/>
            <a:ext cx="1086136"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1pPr>
            <a:lvl2pPr marL="4572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2pPr>
            <a:lvl3pPr marL="9144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3pPr>
            <a:lvl4pPr marL="13716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4pPr>
            <a:lvl5pPr marL="1828800" algn="ctr" rtl="0" fontAlgn="base">
              <a:spcBef>
                <a:spcPct val="20000"/>
              </a:spcBef>
              <a:spcAft>
                <a:spcPct val="0"/>
              </a:spcAft>
              <a:buClr>
                <a:schemeClr val="hlink"/>
              </a:buClr>
              <a:buSzPct val="65000"/>
              <a:buFont typeface="Wingdings" pitchFamily="2" charset="2"/>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a:lstStyle>
          <a:p>
            <a:pPr>
              <a:defRPr/>
            </a:pPr>
            <a:fld id="{AA733C0C-EECE-4D04-A5CE-03DAF40787F0}" type="datetime1">
              <a:rPr lang="en-US" sz="1200" smtClean="0">
                <a:solidFill>
                  <a:srgbClr val="4F2683"/>
                </a:solidFill>
                <a:latin typeface="Arial" pitchFamily="34" charset="0"/>
                <a:cs typeface="Arial" pitchFamily="34" charset="0"/>
              </a:rPr>
              <a:pPr>
                <a:defRPr/>
              </a:pPr>
              <a:t>8/23/2019</a:t>
            </a:fld>
            <a:endParaRPr lang="en-US" sz="1200" dirty="0">
              <a:solidFill>
                <a:srgbClr val="4F2683"/>
              </a:solidFill>
              <a:latin typeface="Arial" pitchFamily="34" charset="0"/>
              <a:cs typeface="Arial" pitchFamily="34" charset="0"/>
            </a:endParaRPr>
          </a:p>
        </p:txBody>
      </p:sp>
    </p:spTree>
    <p:extLst>
      <p:ext uri="{BB962C8B-B14F-4D97-AF65-F5344CB8AC3E}">
        <p14:creationId xmlns:p14="http://schemas.microsoft.com/office/powerpoint/2010/main" val="178614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9085" y="1802296"/>
            <a:ext cx="10515600" cy="265381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739085" y="4504530"/>
            <a:ext cx="10515600" cy="1500187"/>
          </a:xfrm>
          <a:solidFill>
            <a:schemeClr val="bg1"/>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D09A4-FE79-4D92-86C8-6A378090D152}"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260470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556751"/>
            <a:ext cx="5181600" cy="3620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546259"/>
            <a:ext cx="5181600" cy="3630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DD09A4-FE79-4D92-86C8-6A378090D152}"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249729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6348" y="365125"/>
            <a:ext cx="11052314" cy="1325563"/>
          </a:xfrm>
          <a:solidFill>
            <a:schemeClr val="bg1"/>
          </a:solidFill>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857373"/>
            <a:ext cx="5256211"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256211" cy="34186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5999" y="1857375"/>
            <a:ext cx="5259389"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6000" y="2505075"/>
            <a:ext cx="5259387" cy="34186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DD09A4-FE79-4D92-86C8-6A378090D152}"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403227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DD09A4-FE79-4D92-86C8-6A378090D152}"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45398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D09A4-FE79-4D92-86C8-6A378090D152}" type="datetimeFigureOut">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114021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348" y="457200"/>
            <a:ext cx="4358240" cy="1600200"/>
          </a:xfrm>
          <a:solidFill>
            <a:schemeClr val="bg1"/>
          </a:solidFill>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996070" y="457201"/>
            <a:ext cx="635931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6348" y="2057400"/>
            <a:ext cx="435824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DD09A4-FE79-4D92-86C8-6A378090D152}"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264571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4162425" cy="1600200"/>
          </a:xfrm>
          <a:solidFill>
            <a:schemeClr val="bg1"/>
          </a:solidFill>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4772025" y="457201"/>
            <a:ext cx="65833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057400"/>
            <a:ext cx="41624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DD09A4-FE79-4D92-86C8-6A378090D152}"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81AFA-F021-4C04-A8BB-4BCA426F5CDD}" type="slidenum">
              <a:rPr lang="en-US" smtClean="0"/>
              <a:t>‹#›</a:t>
            </a:fld>
            <a:endParaRPr lang="en-US"/>
          </a:p>
        </p:txBody>
      </p:sp>
    </p:spTree>
    <p:extLst>
      <p:ext uri="{BB962C8B-B14F-4D97-AF65-F5344CB8AC3E}">
        <p14:creationId xmlns:p14="http://schemas.microsoft.com/office/powerpoint/2010/main" val="340311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36117"/>
            <a:ext cx="10515600" cy="710142"/>
          </a:xfrm>
          <a:prstGeom prst="rect">
            <a:avLst/>
          </a:prstGeom>
          <a:solidFill>
            <a:schemeClr val="bg1">
              <a:alpha val="86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676939"/>
            <a:ext cx="10515600" cy="3299792"/>
          </a:xfrm>
          <a:prstGeom prst="rect">
            <a:avLst/>
          </a:prstGeom>
          <a:solidFill>
            <a:schemeClr val="bg1"/>
          </a:solid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D09A4-FE79-4D92-86C8-6A378090D152}" type="datetimeFigureOut">
              <a:rPr lang="en-US" smtClean="0"/>
              <a:t>8/23/2019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81AFA-F021-4C04-A8BB-4BCA426F5CDD}" type="slidenum">
              <a:rPr lang="en-US" smtClean="0"/>
              <a:t>‹#›</a:t>
            </a:fld>
            <a:endParaRPr lang="en-US"/>
          </a:p>
        </p:txBody>
      </p:sp>
    </p:spTree>
    <p:extLst>
      <p:ext uri="{BB962C8B-B14F-4D97-AF65-F5344CB8AC3E}">
        <p14:creationId xmlns:p14="http://schemas.microsoft.com/office/powerpoint/2010/main" val="4231588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4F268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95373"/>
            <a:ext cx="10972800" cy="2387600"/>
          </a:xfrm>
        </p:spPr>
        <p:txBody>
          <a:bodyPr anchor="ctr">
            <a:noAutofit/>
          </a:bodyPr>
          <a:lstStyle/>
          <a:p>
            <a:r>
              <a:rPr lang="en-US" dirty="0">
                <a:solidFill>
                  <a:srgbClr val="4F2683"/>
                </a:solidFill>
                <a:latin typeface="Myriad Pro" panose="020B0503030403020204" pitchFamily="34" charset="0"/>
              </a:rPr>
              <a:t>2018 Farm Bill</a:t>
            </a:r>
            <a:br>
              <a:rPr lang="en-US" sz="4400" dirty="0">
                <a:solidFill>
                  <a:srgbClr val="4F2683"/>
                </a:solidFill>
                <a:latin typeface="Myriad Pro" panose="020B0503030403020204" pitchFamily="34" charset="0"/>
              </a:rPr>
            </a:br>
            <a:r>
              <a:rPr lang="en-US" sz="4400" dirty="0">
                <a:solidFill>
                  <a:srgbClr val="4F2683"/>
                </a:solidFill>
                <a:latin typeface="Myriad Pro" panose="020B0503030403020204" pitchFamily="34" charset="0"/>
              </a:rPr>
              <a:t>Making the ARC/PLC Decision</a:t>
            </a:r>
          </a:p>
        </p:txBody>
      </p:sp>
      <p:sp>
        <p:nvSpPr>
          <p:cNvPr id="3" name="Subtitle 2"/>
          <p:cNvSpPr>
            <a:spLocks noGrp="1"/>
          </p:cNvSpPr>
          <p:nvPr>
            <p:ph type="subTitle" idx="1"/>
          </p:nvPr>
        </p:nvSpPr>
        <p:spPr>
          <a:xfrm>
            <a:off x="1524000" y="3245692"/>
            <a:ext cx="9144000" cy="1871133"/>
          </a:xfrm>
        </p:spPr>
        <p:txBody>
          <a:bodyPr>
            <a:normAutofit fontScale="92500" lnSpcReduction="20000"/>
          </a:bodyPr>
          <a:lstStyle/>
          <a:p>
            <a:pPr>
              <a:lnSpc>
                <a:spcPct val="170000"/>
              </a:lnSpc>
            </a:pPr>
            <a:r>
              <a:rPr lang="en-US" sz="2000" dirty="0">
                <a:latin typeface="Myriad Pro" panose="020B0503030403020204" pitchFamily="34" charset="0"/>
              </a:rPr>
              <a:t>Mykel Taylor </a:t>
            </a:r>
            <a:r>
              <a:rPr lang="en-US" sz="2000" dirty="0">
                <a:solidFill>
                  <a:srgbClr val="4F2683"/>
                </a:solidFill>
                <a:latin typeface="Myriad Pro" panose="020B0503030403020204" pitchFamily="34" charset="0"/>
              </a:rPr>
              <a:t>| </a:t>
            </a:r>
            <a:r>
              <a:rPr lang="en-US" sz="2000" dirty="0">
                <a:latin typeface="Myriad Pro" panose="020B0503030403020204" pitchFamily="34" charset="0"/>
              </a:rPr>
              <a:t>Robin Reid </a:t>
            </a:r>
            <a:r>
              <a:rPr lang="en-US" sz="2000" dirty="0">
                <a:solidFill>
                  <a:srgbClr val="4F2683"/>
                </a:solidFill>
                <a:latin typeface="Myriad Pro" panose="020B0503030403020204" pitchFamily="34" charset="0"/>
              </a:rPr>
              <a:t>|</a:t>
            </a:r>
            <a:r>
              <a:rPr lang="en-US" sz="2000" dirty="0">
                <a:latin typeface="Myriad Pro" panose="020B0503030403020204" pitchFamily="34" charset="0"/>
              </a:rPr>
              <a:t> Dan O’Brien</a:t>
            </a:r>
            <a:r>
              <a:rPr lang="en-US" sz="2000" dirty="0">
                <a:solidFill>
                  <a:srgbClr val="4F2683"/>
                </a:solidFill>
              </a:rPr>
              <a:t>|</a:t>
            </a:r>
            <a:r>
              <a:rPr lang="en-US" sz="2000" dirty="0"/>
              <a:t> Monte Vandeveer</a:t>
            </a:r>
            <a:r>
              <a:rPr lang="en-US" sz="2000" dirty="0">
                <a:solidFill>
                  <a:srgbClr val="4F2683"/>
                </a:solidFill>
              </a:rPr>
              <a:t>|</a:t>
            </a:r>
            <a:r>
              <a:rPr lang="en-US" sz="2000" dirty="0"/>
              <a:t> Rich Llewelyn</a:t>
            </a:r>
            <a:br>
              <a:rPr lang="en-US" sz="2000" dirty="0">
                <a:latin typeface="Myriad Pro" panose="020B0503030403020204" pitchFamily="34" charset="0"/>
              </a:rPr>
            </a:br>
            <a:r>
              <a:rPr lang="en-US" sz="2000" dirty="0">
                <a:solidFill>
                  <a:srgbClr val="4F2683"/>
                </a:solidFill>
                <a:latin typeface="Myriad Pro" panose="020B0503030403020204" pitchFamily="34" charset="0"/>
              </a:rPr>
              <a:t>Kansas State University Agricultural Economics</a:t>
            </a:r>
            <a:br>
              <a:rPr lang="en-US" sz="2000" dirty="0">
                <a:latin typeface="Myriad Pro" panose="020B0503030403020204" pitchFamily="34" charset="0"/>
              </a:rPr>
            </a:br>
            <a:r>
              <a:rPr lang="en-US" sz="2000" dirty="0">
                <a:latin typeface="Myriad Pro" panose="020B0503030403020204" pitchFamily="34" charset="0"/>
              </a:rPr>
              <a:t>Check out our WEB page at </a:t>
            </a:r>
            <a:r>
              <a:rPr lang="en-US" sz="2000" dirty="0">
                <a:solidFill>
                  <a:srgbClr val="4F2683"/>
                </a:solidFill>
                <a:latin typeface="Myriad Pro" panose="020B0503030403020204" pitchFamily="34" charset="0"/>
              </a:rPr>
              <a:t>http://www.AgManager.info</a:t>
            </a:r>
            <a:br>
              <a:rPr lang="en-US" sz="2000" dirty="0">
                <a:latin typeface="Myriad Pro" panose="020B0503030403020204" pitchFamily="34" charset="0"/>
              </a:rPr>
            </a:br>
            <a:r>
              <a:rPr lang="en-US" sz="2000" dirty="0">
                <a:latin typeface="Myriad Pro" panose="020B0503030403020204" pitchFamily="34" charset="0"/>
              </a:rPr>
              <a:t>Copyright 2019, All Rights Reserved</a:t>
            </a:r>
          </a:p>
        </p:txBody>
      </p:sp>
      <p:sp>
        <p:nvSpPr>
          <p:cNvPr id="4" name="Content Placeholder 2">
            <a:extLst>
              <a:ext uri="{FF2B5EF4-FFF2-40B4-BE49-F238E27FC236}">
                <a16:creationId xmlns:a16="http://schemas.microsoft.com/office/drawing/2014/main" id="{A79CF9AB-9980-411E-B3C4-A8867159379B}"/>
              </a:ext>
            </a:extLst>
          </p:cNvPr>
          <p:cNvSpPr txBox="1">
            <a:spLocks/>
          </p:cNvSpPr>
          <p:nvPr/>
        </p:nvSpPr>
        <p:spPr>
          <a:xfrm>
            <a:off x="904217" y="5642264"/>
            <a:ext cx="10383566" cy="54032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i="1" dirty="0"/>
              <a:t>This information is based on our understanding of the 2018 Farm Bill. This information is intended for educational purposes only. Keep checking </a:t>
            </a:r>
            <a:r>
              <a:rPr lang="en-US" sz="1600" i="1" dirty="0">
                <a:solidFill>
                  <a:srgbClr val="0138BF"/>
                </a:solidFill>
              </a:rPr>
              <a:t>www.AgManager.info</a:t>
            </a:r>
            <a:r>
              <a:rPr lang="en-US" sz="1600" i="1" dirty="0"/>
              <a:t> for the latest information</a:t>
            </a:r>
          </a:p>
          <a:p>
            <a:endParaRPr lang="en-US" dirty="0"/>
          </a:p>
        </p:txBody>
      </p:sp>
    </p:spTree>
    <p:extLst>
      <p:ext uri="{BB962C8B-B14F-4D97-AF65-F5344CB8AC3E}">
        <p14:creationId xmlns:p14="http://schemas.microsoft.com/office/powerpoint/2010/main" val="74567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p:cNvPicPr>
          <p:nvPr/>
        </p:nvPicPr>
        <p:blipFill>
          <a:blip r:embed="rId3">
            <a:extLst>
              <a:ext uri="{28A0092B-C50C-407E-A947-70E740481C1C}">
                <a14:useLocalDpi xmlns:a14="http://schemas.microsoft.com/office/drawing/2010/main" val="0"/>
              </a:ext>
            </a:extLst>
          </a:blip>
          <a:stretch>
            <a:fillRect/>
          </a:stretch>
        </p:blipFill>
        <p:spPr>
          <a:xfrm>
            <a:off x="1584573" y="214604"/>
            <a:ext cx="9144000" cy="6251510"/>
          </a:xfrm>
          <a:prstGeom prst="rect">
            <a:avLst/>
          </a:prstGeom>
        </p:spPr>
      </p:pic>
      <p:sp>
        <p:nvSpPr>
          <p:cNvPr id="4" name="TextBox 3"/>
          <p:cNvSpPr txBox="1"/>
          <p:nvPr/>
        </p:nvSpPr>
        <p:spPr>
          <a:xfrm>
            <a:off x="2687782" y="2921169"/>
            <a:ext cx="2941323" cy="1323439"/>
          </a:xfrm>
          <a:prstGeom prst="rect">
            <a:avLst/>
          </a:prstGeom>
          <a:solidFill>
            <a:schemeClr val="bg1"/>
          </a:solidFill>
          <a:ln w="25400">
            <a:solidFill>
              <a:schemeClr val="tx1"/>
            </a:solidFill>
          </a:ln>
        </p:spPr>
        <p:txBody>
          <a:bodyPr wrap="square" rtlCol="0">
            <a:spAutoFit/>
          </a:bodyPr>
          <a:lstStyle/>
          <a:p>
            <a:r>
              <a:rPr lang="en-US" sz="2000" b="1" dirty="0">
                <a:solidFill>
                  <a:srgbClr val="0000FF"/>
                </a:solidFill>
              </a:rPr>
              <a:t>Soybeans in Saline county had 2 ARC payments, no PLC payments, and $57.51 more for ARC 2014-2017.</a:t>
            </a:r>
          </a:p>
        </p:txBody>
      </p:sp>
    </p:spTree>
    <p:extLst>
      <p:ext uri="{BB962C8B-B14F-4D97-AF65-F5344CB8AC3E}">
        <p14:creationId xmlns:p14="http://schemas.microsoft.com/office/powerpoint/2010/main" val="426828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p:cNvPicPr>
          <p:nvPr/>
        </p:nvPicPr>
        <p:blipFill>
          <a:blip r:embed="rId3">
            <a:extLst>
              <a:ext uri="{28A0092B-C50C-407E-A947-70E740481C1C}">
                <a14:useLocalDpi xmlns:a14="http://schemas.microsoft.com/office/drawing/2010/main" val="0"/>
              </a:ext>
            </a:extLst>
          </a:blip>
          <a:stretch>
            <a:fillRect/>
          </a:stretch>
        </p:blipFill>
        <p:spPr>
          <a:xfrm>
            <a:off x="1558858" y="214604"/>
            <a:ext cx="9144000" cy="6307494"/>
          </a:xfrm>
          <a:prstGeom prst="rect">
            <a:avLst/>
          </a:prstGeom>
        </p:spPr>
      </p:pic>
      <p:sp>
        <p:nvSpPr>
          <p:cNvPr id="3" name="TextBox 2"/>
          <p:cNvSpPr txBox="1"/>
          <p:nvPr/>
        </p:nvSpPr>
        <p:spPr>
          <a:xfrm>
            <a:off x="2687781" y="2921169"/>
            <a:ext cx="3948546" cy="1323439"/>
          </a:xfrm>
          <a:prstGeom prst="rect">
            <a:avLst/>
          </a:prstGeom>
          <a:solidFill>
            <a:schemeClr val="bg1"/>
          </a:solidFill>
          <a:ln w="25400">
            <a:solidFill>
              <a:schemeClr val="tx1"/>
            </a:solidFill>
          </a:ln>
        </p:spPr>
        <p:txBody>
          <a:bodyPr wrap="square" rtlCol="0">
            <a:spAutoFit/>
          </a:bodyPr>
          <a:lstStyle/>
          <a:p>
            <a:r>
              <a:rPr lang="en-US" sz="2000" b="1" dirty="0">
                <a:solidFill>
                  <a:srgbClr val="0000FF"/>
                </a:solidFill>
              </a:rPr>
              <a:t>PLC for grain sorghum in Saline county had 3 payments, ARC had 3 payments, but PLC totaled $69.59 more than ARC for 2014-2017.</a:t>
            </a:r>
          </a:p>
        </p:txBody>
      </p:sp>
    </p:spTree>
    <p:extLst>
      <p:ext uri="{BB962C8B-B14F-4D97-AF65-F5344CB8AC3E}">
        <p14:creationId xmlns:p14="http://schemas.microsoft.com/office/powerpoint/2010/main" val="201426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11A911-6C3D-4ACD-A8B7-3BF99BBD5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43" y="104311"/>
            <a:ext cx="8573696" cy="6649378"/>
          </a:xfrm>
          <a:prstGeom prst="rect">
            <a:avLst/>
          </a:prstGeom>
        </p:spPr>
      </p:pic>
      <p:sp>
        <p:nvSpPr>
          <p:cNvPr id="3" name="TextBox 2"/>
          <p:cNvSpPr txBox="1"/>
          <p:nvPr/>
        </p:nvSpPr>
        <p:spPr>
          <a:xfrm>
            <a:off x="2344881" y="2472281"/>
            <a:ext cx="4979324" cy="1631216"/>
          </a:xfrm>
          <a:prstGeom prst="rect">
            <a:avLst/>
          </a:prstGeom>
          <a:solidFill>
            <a:schemeClr val="bg1"/>
          </a:solidFill>
          <a:ln w="25400">
            <a:solidFill>
              <a:schemeClr val="tx1"/>
            </a:solidFill>
          </a:ln>
        </p:spPr>
        <p:txBody>
          <a:bodyPr wrap="square" rtlCol="0">
            <a:spAutoFit/>
          </a:bodyPr>
          <a:lstStyle/>
          <a:p>
            <a:r>
              <a:rPr lang="en-US" sz="2000" b="1" dirty="0">
                <a:solidFill>
                  <a:srgbClr val="0000FF"/>
                </a:solidFill>
              </a:rPr>
              <a:t>Wheat in Saline county had 4 PLC payments and 4 ARC payments. PLC totaled $135.27 more than ARC for 2014-2018. Compare the first two years (ARC better) vs. the last two years (PLC better). </a:t>
            </a:r>
          </a:p>
        </p:txBody>
      </p:sp>
    </p:spTree>
    <p:extLst>
      <p:ext uri="{BB962C8B-B14F-4D97-AF65-F5344CB8AC3E}">
        <p14:creationId xmlns:p14="http://schemas.microsoft.com/office/powerpoint/2010/main" val="361290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681373"/>
            <a:ext cx="10811934" cy="710142"/>
          </a:xfrm>
        </p:spPr>
        <p:txBody>
          <a:bodyPr/>
          <a:lstStyle/>
          <a:p>
            <a:r>
              <a:rPr lang="en-US" dirty="0"/>
              <a:t>What we did last time around…</a:t>
            </a:r>
          </a:p>
        </p:txBody>
      </p:sp>
      <p:sp>
        <p:nvSpPr>
          <p:cNvPr id="3" name="Content Placeholder 2"/>
          <p:cNvSpPr>
            <a:spLocks noGrp="1"/>
          </p:cNvSpPr>
          <p:nvPr>
            <p:ph idx="1"/>
          </p:nvPr>
        </p:nvSpPr>
        <p:spPr>
          <a:xfrm>
            <a:off x="690034" y="1589518"/>
            <a:ext cx="10811933" cy="4324879"/>
          </a:xfrm>
        </p:spPr>
        <p:txBody>
          <a:bodyPr>
            <a:normAutofit lnSpcReduction="10000"/>
          </a:bodyPr>
          <a:lstStyle/>
          <a:p>
            <a:r>
              <a:rPr lang="en-US" dirty="0"/>
              <a:t>Farmers with more experience picked PLC</a:t>
            </a:r>
          </a:p>
          <a:p>
            <a:pPr lvl="1"/>
            <a:r>
              <a:rPr lang="en-US" dirty="0"/>
              <a:t>More experience with low price scenarios than newer farmers who just came off a run of very good incomes	</a:t>
            </a:r>
          </a:p>
          <a:p>
            <a:r>
              <a:rPr lang="en-US" dirty="0"/>
              <a:t>Farmers with higher crop insurance coverage levels preferred ARC</a:t>
            </a:r>
          </a:p>
          <a:p>
            <a:pPr lvl="1"/>
            <a:r>
              <a:rPr lang="en-US" dirty="0"/>
              <a:t>Did not see advantage to SCO option under PLC</a:t>
            </a:r>
          </a:p>
          <a:p>
            <a:r>
              <a:rPr lang="en-US" dirty="0"/>
              <a:t>High levels of uncertainty pushed people toward PLC</a:t>
            </a:r>
          </a:p>
          <a:p>
            <a:pPr lvl="1"/>
            <a:r>
              <a:rPr lang="en-US" dirty="0"/>
              <a:t>Simpler program and more attractive for people who “just weren’t sure” what program to pick</a:t>
            </a:r>
          </a:p>
          <a:p>
            <a:r>
              <a:rPr lang="en-US" dirty="0"/>
              <a:t>Current information on payouts of ARC in 2014 in certain counties pushed people toward ARC</a:t>
            </a:r>
          </a:p>
          <a:p>
            <a:pPr lvl="1"/>
            <a:r>
              <a:rPr lang="en-US" dirty="0"/>
              <a:t>Bird-in-hand attitude versus looking at the entire 5-year period</a:t>
            </a:r>
          </a:p>
        </p:txBody>
      </p:sp>
    </p:spTree>
    <p:extLst>
      <p:ext uri="{BB962C8B-B14F-4D97-AF65-F5344CB8AC3E}">
        <p14:creationId xmlns:p14="http://schemas.microsoft.com/office/powerpoint/2010/main" val="199137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681373"/>
            <a:ext cx="10811934" cy="710142"/>
          </a:xfrm>
        </p:spPr>
        <p:txBody>
          <a:bodyPr/>
          <a:lstStyle/>
          <a:p>
            <a:r>
              <a:rPr lang="en-US" dirty="0"/>
              <a:t>What do we expect this time around?</a:t>
            </a:r>
          </a:p>
        </p:txBody>
      </p:sp>
      <p:sp>
        <p:nvSpPr>
          <p:cNvPr id="3" name="Content Placeholder 2"/>
          <p:cNvSpPr>
            <a:spLocks noGrp="1"/>
          </p:cNvSpPr>
          <p:nvPr>
            <p:ph idx="1"/>
          </p:nvPr>
        </p:nvSpPr>
        <p:spPr>
          <a:xfrm>
            <a:off x="690034" y="1589518"/>
            <a:ext cx="10811933" cy="4324879"/>
          </a:xfrm>
        </p:spPr>
        <p:txBody>
          <a:bodyPr/>
          <a:lstStyle/>
          <a:p>
            <a:r>
              <a:rPr lang="en-US" dirty="0"/>
              <a:t>Tendency to look backwards and try to fix our (perceived) mistakes</a:t>
            </a:r>
          </a:p>
          <a:p>
            <a:r>
              <a:rPr lang="en-US" dirty="0"/>
              <a:t>But we have to keep looking forward and using the best information we have to determine which program is the best fit</a:t>
            </a:r>
          </a:p>
          <a:p>
            <a:r>
              <a:rPr lang="en-US" dirty="0"/>
              <a:t>Risk management versus highest payout</a:t>
            </a:r>
          </a:p>
          <a:p>
            <a:pPr lvl="1"/>
            <a:r>
              <a:rPr lang="en-US" dirty="0"/>
              <a:t>Is your farm more susceptible to catastrophic price scenario or shallow loss?</a:t>
            </a:r>
          </a:p>
          <a:p>
            <a:r>
              <a:rPr lang="en-US" dirty="0"/>
              <a:t>MFP payments will be supplementing the ARC/PLC payments and may end up being higher for some people</a:t>
            </a:r>
          </a:p>
          <a:p>
            <a:pPr lvl="1"/>
            <a:r>
              <a:rPr lang="en-US" dirty="0"/>
              <a:t>Do not depend on MFP in the long run…</a:t>
            </a:r>
          </a:p>
        </p:txBody>
      </p:sp>
    </p:spTree>
    <p:extLst>
      <p:ext uri="{BB962C8B-B14F-4D97-AF65-F5344CB8AC3E}">
        <p14:creationId xmlns:p14="http://schemas.microsoft.com/office/powerpoint/2010/main" val="189551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4" y="852289"/>
            <a:ext cx="10811934" cy="710142"/>
          </a:xfrm>
        </p:spPr>
        <p:txBody>
          <a:bodyPr/>
          <a:lstStyle/>
          <a:p>
            <a:r>
              <a:rPr lang="en-US" dirty="0"/>
              <a:t>Decisions to be made…</a:t>
            </a:r>
          </a:p>
        </p:txBody>
      </p:sp>
      <p:sp>
        <p:nvSpPr>
          <p:cNvPr id="3" name="Content Placeholder 2"/>
          <p:cNvSpPr>
            <a:spLocks noGrp="1"/>
          </p:cNvSpPr>
          <p:nvPr>
            <p:ph idx="1"/>
          </p:nvPr>
        </p:nvSpPr>
        <p:spPr>
          <a:xfrm>
            <a:off x="690034" y="2042446"/>
            <a:ext cx="10811933" cy="3871952"/>
          </a:xfrm>
        </p:spPr>
        <p:txBody>
          <a:bodyPr/>
          <a:lstStyle/>
          <a:p>
            <a:r>
              <a:rPr lang="en-US" dirty="0"/>
              <a:t>Each farm will choose a farm program to enroll in starting Sept. 1</a:t>
            </a:r>
            <a:r>
              <a:rPr lang="en-US" baseline="30000" dirty="0"/>
              <a:t>st</a:t>
            </a:r>
            <a:r>
              <a:rPr lang="en-US" dirty="0"/>
              <a:t>, 2019</a:t>
            </a:r>
          </a:p>
          <a:p>
            <a:r>
              <a:rPr lang="en-US" dirty="0"/>
              <a:t>If you do not enroll, your farm will default to the decision made for the last farm bill and NO payment will be received on the 2019 crop</a:t>
            </a:r>
          </a:p>
          <a:p>
            <a:r>
              <a:rPr lang="en-US" dirty="0"/>
              <a:t>The first payment of the new Farm Bill will be made in Oct. 2020</a:t>
            </a:r>
          </a:p>
          <a:p>
            <a:pPr lvl="1"/>
            <a:r>
              <a:rPr lang="en-US" dirty="0"/>
              <a:t>This will be on the crops harvested in 2019</a:t>
            </a:r>
          </a:p>
        </p:txBody>
      </p:sp>
      <p:sp>
        <p:nvSpPr>
          <p:cNvPr id="4" name="Date Placeholder 3"/>
          <p:cNvSpPr>
            <a:spLocks noGrp="1"/>
          </p:cNvSpPr>
          <p:nvPr>
            <p:ph type="dt" sz="half" idx="10"/>
          </p:nvPr>
        </p:nvSpPr>
        <p:spPr/>
        <p:txBody>
          <a:bodyPr/>
          <a:lstStyle/>
          <a:p>
            <a:fld id="{A651EE9C-56AC-4756-BB82-CA70ACA25912}" type="datetime1">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6263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327545"/>
            <a:ext cx="11668836" cy="954001"/>
          </a:xfrm>
        </p:spPr>
        <p:txBody>
          <a:bodyPr/>
          <a:lstStyle/>
          <a:p>
            <a:r>
              <a:rPr lang="en-US" dirty="0">
                <a:latin typeface="Myriad Pro" panose="020B0503030403020204"/>
              </a:rPr>
              <a:t>PLC - ARC Producer Election</a:t>
            </a:r>
          </a:p>
        </p:txBody>
      </p:sp>
      <p:sp>
        <p:nvSpPr>
          <p:cNvPr id="3" name="Content Placeholder 2"/>
          <p:cNvSpPr>
            <a:spLocks noGrp="1"/>
          </p:cNvSpPr>
          <p:nvPr>
            <p:ph idx="1"/>
          </p:nvPr>
        </p:nvSpPr>
        <p:spPr>
          <a:xfrm>
            <a:off x="286603" y="1419367"/>
            <a:ext cx="11668836" cy="4913194"/>
          </a:xfrm>
        </p:spPr>
        <p:txBody>
          <a:bodyPr>
            <a:normAutofit/>
          </a:bodyPr>
          <a:lstStyle/>
          <a:p>
            <a:pPr>
              <a:lnSpc>
                <a:spcPts val="4000"/>
              </a:lnSpc>
              <a:spcBef>
                <a:spcPts val="1800"/>
              </a:spcBef>
              <a:spcAft>
                <a:spcPts val="600"/>
              </a:spcAft>
            </a:pPr>
            <a:r>
              <a:rPr lang="en-US" dirty="0">
                <a:latin typeface="Myriad Pro"/>
              </a:rPr>
              <a:t>The election between ARC/PLC is one of the key changes in the 2018 Farm Bill</a:t>
            </a:r>
          </a:p>
          <a:p>
            <a:pPr marL="804863" lvl="1" indent="-347663">
              <a:lnSpc>
                <a:spcPts val="4000"/>
              </a:lnSpc>
              <a:spcBef>
                <a:spcPts val="600"/>
              </a:spcBef>
              <a:spcAft>
                <a:spcPts val="300"/>
              </a:spcAft>
              <a:buFont typeface="Courier New" panose="02070309020205020404" pitchFamily="49" charset="0"/>
              <a:buChar char="o"/>
            </a:pPr>
            <a:r>
              <a:rPr lang="en-US" sz="2800" dirty="0">
                <a:latin typeface="Myriad Pro"/>
              </a:rPr>
              <a:t>The initial election will be in 2019 </a:t>
            </a:r>
            <a:r>
              <a:rPr lang="en-US" sz="2800" u="sng" dirty="0">
                <a:latin typeface="Myriad Pro"/>
              </a:rPr>
              <a:t>for the first 2 years </a:t>
            </a:r>
            <a:r>
              <a:rPr lang="en-US" sz="2800" dirty="0">
                <a:latin typeface="Myriad Pro"/>
              </a:rPr>
              <a:t>of the planned 5 year program, i.e., MY 2019/20 &amp; MY 2020/21 </a:t>
            </a:r>
          </a:p>
          <a:p>
            <a:pPr marL="804863" lvl="1" indent="-347663">
              <a:lnSpc>
                <a:spcPts val="4000"/>
              </a:lnSpc>
              <a:spcBef>
                <a:spcPts val="600"/>
              </a:spcBef>
              <a:spcAft>
                <a:spcPts val="300"/>
              </a:spcAft>
              <a:buFont typeface="Courier New" panose="02070309020205020404" pitchFamily="49" charset="0"/>
              <a:buChar char="o"/>
            </a:pPr>
            <a:r>
              <a:rPr lang="en-US" sz="2800" u="sng" dirty="0">
                <a:latin typeface="Myriad Pro"/>
              </a:rPr>
              <a:t>Beginning with the 2021 crop year</a:t>
            </a:r>
            <a:r>
              <a:rPr lang="en-US" sz="2800" dirty="0">
                <a:latin typeface="Myriad Pro"/>
              </a:rPr>
              <a:t>, producers will be allowed to </a:t>
            </a:r>
            <a:r>
              <a:rPr lang="en-US" sz="2800" i="1" u="sng" dirty="0">
                <a:latin typeface="Myriad Pro"/>
              </a:rPr>
              <a:t>change</a:t>
            </a:r>
            <a:r>
              <a:rPr lang="en-US" sz="2800" dirty="0">
                <a:latin typeface="Myriad Pro"/>
              </a:rPr>
              <a:t> their ARC/PLC program elections annually</a:t>
            </a:r>
          </a:p>
        </p:txBody>
      </p:sp>
    </p:spTree>
    <p:extLst>
      <p:ext uri="{BB962C8B-B14F-4D97-AF65-F5344CB8AC3E}">
        <p14:creationId xmlns:p14="http://schemas.microsoft.com/office/powerpoint/2010/main" val="31116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12A8-992A-48DE-BCA7-FABCB8B000BE}"/>
              </a:ext>
            </a:extLst>
          </p:cNvPr>
          <p:cNvSpPr>
            <a:spLocks noGrp="1"/>
          </p:cNvSpPr>
          <p:nvPr>
            <p:ph type="title"/>
          </p:nvPr>
        </p:nvSpPr>
        <p:spPr>
          <a:xfrm>
            <a:off x="690033" y="588532"/>
            <a:ext cx="10811934" cy="710142"/>
          </a:xfrm>
        </p:spPr>
        <p:txBody>
          <a:bodyPr/>
          <a:lstStyle/>
          <a:p>
            <a:r>
              <a:rPr lang="en-US" dirty="0"/>
              <a:t>Timeline</a:t>
            </a:r>
          </a:p>
        </p:txBody>
      </p:sp>
      <p:graphicFrame>
        <p:nvGraphicFramePr>
          <p:cNvPr id="4" name="Content Placeholder 3">
            <a:extLst>
              <a:ext uri="{FF2B5EF4-FFF2-40B4-BE49-F238E27FC236}">
                <a16:creationId xmlns:a16="http://schemas.microsoft.com/office/drawing/2014/main" id="{DD8FDBE9-02B8-4A05-9A84-9D362E5C3CF5}"/>
              </a:ext>
            </a:extLst>
          </p:cNvPr>
          <p:cNvGraphicFramePr>
            <a:graphicFrameLocks noGrp="1"/>
          </p:cNvGraphicFramePr>
          <p:nvPr>
            <p:ph idx="1"/>
            <p:extLst>
              <p:ext uri="{D42A27DB-BD31-4B8C-83A1-F6EECF244321}">
                <p14:modId xmlns:p14="http://schemas.microsoft.com/office/powerpoint/2010/main" val="2092462374"/>
              </p:ext>
            </p:extLst>
          </p:nvPr>
        </p:nvGraphicFramePr>
        <p:xfrm>
          <a:off x="402552" y="1695737"/>
          <a:ext cx="11297612" cy="2699616"/>
        </p:xfrm>
        <a:graphic>
          <a:graphicData uri="http://schemas.openxmlformats.org/drawingml/2006/table">
            <a:tbl>
              <a:tblPr firstRow="1" bandRow="1">
                <a:tableStyleId>{5C22544A-7EE6-4342-B048-85BDC9FD1C3A}</a:tableStyleId>
              </a:tblPr>
              <a:tblGrid>
                <a:gridCol w="5265979">
                  <a:extLst>
                    <a:ext uri="{9D8B030D-6E8A-4147-A177-3AD203B41FA5}">
                      <a16:colId xmlns:a16="http://schemas.microsoft.com/office/drawing/2014/main" val="1161188553"/>
                    </a:ext>
                  </a:extLst>
                </a:gridCol>
                <a:gridCol w="3164773">
                  <a:extLst>
                    <a:ext uri="{9D8B030D-6E8A-4147-A177-3AD203B41FA5}">
                      <a16:colId xmlns:a16="http://schemas.microsoft.com/office/drawing/2014/main" val="203801670"/>
                    </a:ext>
                  </a:extLst>
                </a:gridCol>
                <a:gridCol w="2866860">
                  <a:extLst>
                    <a:ext uri="{9D8B030D-6E8A-4147-A177-3AD203B41FA5}">
                      <a16:colId xmlns:a16="http://schemas.microsoft.com/office/drawing/2014/main" val="2517584212"/>
                    </a:ext>
                  </a:extLst>
                </a:gridCol>
              </a:tblGrid>
              <a:tr h="449936">
                <a:tc>
                  <a:txBody>
                    <a:bodyPr/>
                    <a:lstStyle/>
                    <a:p>
                      <a:endParaRPr lang="en-US" dirty="0"/>
                    </a:p>
                  </a:txBody>
                  <a:tcPr/>
                </a:tc>
                <a:tc>
                  <a:txBody>
                    <a:bodyPr/>
                    <a:lstStyle/>
                    <a:p>
                      <a:r>
                        <a:rPr lang="en-US" dirty="0"/>
                        <a:t>Beginning</a:t>
                      </a:r>
                    </a:p>
                  </a:txBody>
                  <a:tcPr/>
                </a:tc>
                <a:tc>
                  <a:txBody>
                    <a:bodyPr/>
                    <a:lstStyle/>
                    <a:p>
                      <a:r>
                        <a:rPr lang="en-US" dirty="0"/>
                        <a:t>End</a:t>
                      </a:r>
                    </a:p>
                  </a:txBody>
                  <a:tcPr/>
                </a:tc>
                <a:extLst>
                  <a:ext uri="{0D108BD9-81ED-4DB2-BD59-A6C34878D82A}">
                    <a16:rowId xmlns:a16="http://schemas.microsoft.com/office/drawing/2014/main" val="1401370832"/>
                  </a:ext>
                </a:extLst>
              </a:tr>
              <a:tr h="449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2019 Enrollment (Elect programs for 2019 &amp; 2020)</a:t>
                      </a:r>
                    </a:p>
                  </a:txBody>
                  <a:tcPr/>
                </a:tc>
                <a:tc>
                  <a:txBody>
                    <a:bodyPr/>
                    <a:lstStyle/>
                    <a:p>
                      <a:r>
                        <a:rPr lang="en-US" dirty="0"/>
                        <a:t>September 3</a:t>
                      </a:r>
                      <a:r>
                        <a:rPr lang="en-US" baseline="30000" dirty="0"/>
                        <a:t>rd</a:t>
                      </a:r>
                      <a:r>
                        <a:rPr lang="en-US" dirty="0"/>
                        <a:t>,2019</a:t>
                      </a:r>
                    </a:p>
                  </a:txBody>
                  <a:tcPr/>
                </a:tc>
                <a:tc>
                  <a:txBody>
                    <a:bodyPr/>
                    <a:lstStyle/>
                    <a:p>
                      <a:r>
                        <a:rPr lang="en-US" b="1" dirty="0">
                          <a:solidFill>
                            <a:srgbClr val="FF0000"/>
                          </a:solidFill>
                        </a:rPr>
                        <a:t>March 15</a:t>
                      </a:r>
                      <a:r>
                        <a:rPr lang="en-US" b="1" baseline="30000" dirty="0">
                          <a:solidFill>
                            <a:srgbClr val="FF0000"/>
                          </a:solidFill>
                        </a:rPr>
                        <a:t>th</a:t>
                      </a:r>
                      <a:r>
                        <a:rPr lang="en-US" b="1" dirty="0">
                          <a:solidFill>
                            <a:srgbClr val="FF0000"/>
                          </a:solidFill>
                        </a:rPr>
                        <a:t>,2020</a:t>
                      </a:r>
                    </a:p>
                  </a:txBody>
                  <a:tcPr/>
                </a:tc>
                <a:extLst>
                  <a:ext uri="{0D108BD9-81ED-4DB2-BD59-A6C34878D82A}">
                    <a16:rowId xmlns:a16="http://schemas.microsoft.com/office/drawing/2014/main" val="3492202677"/>
                  </a:ext>
                </a:extLst>
              </a:tr>
              <a:tr h="449936">
                <a:tc>
                  <a:txBody>
                    <a:bodyPr/>
                    <a:lstStyle/>
                    <a:p>
                      <a:r>
                        <a:rPr lang="en-US" dirty="0"/>
                        <a:t>2020 Enrollment</a:t>
                      </a:r>
                    </a:p>
                  </a:txBody>
                  <a:tcPr/>
                </a:tc>
                <a:tc>
                  <a:txBody>
                    <a:bodyPr/>
                    <a:lstStyle/>
                    <a:p>
                      <a:r>
                        <a:rPr lang="en-US" dirty="0"/>
                        <a:t>October 1</a:t>
                      </a:r>
                      <a:r>
                        <a:rPr lang="en-US" baseline="30000" dirty="0"/>
                        <a:t>st</a:t>
                      </a:r>
                      <a:r>
                        <a:rPr lang="en-US" dirty="0"/>
                        <a:t>, 2019</a:t>
                      </a:r>
                    </a:p>
                  </a:txBody>
                  <a:tcPr/>
                </a:tc>
                <a:tc>
                  <a:txBody>
                    <a:bodyPr/>
                    <a:lstStyle/>
                    <a:p>
                      <a:r>
                        <a:rPr lang="en-US" dirty="0"/>
                        <a:t>June 30</a:t>
                      </a:r>
                      <a:r>
                        <a:rPr lang="en-US" baseline="30000" dirty="0"/>
                        <a:t>th</a:t>
                      </a:r>
                      <a:r>
                        <a:rPr lang="en-US" dirty="0"/>
                        <a:t>, 2020</a:t>
                      </a:r>
                    </a:p>
                  </a:txBody>
                  <a:tcPr/>
                </a:tc>
                <a:extLst>
                  <a:ext uri="{0D108BD9-81ED-4DB2-BD59-A6C34878D82A}">
                    <a16:rowId xmlns:a16="http://schemas.microsoft.com/office/drawing/2014/main" val="3944629891"/>
                  </a:ext>
                </a:extLst>
              </a:tr>
              <a:tr h="449936">
                <a:tc>
                  <a:txBody>
                    <a:bodyPr/>
                    <a:lstStyle/>
                    <a:p>
                      <a:r>
                        <a:rPr lang="en-US" dirty="0"/>
                        <a:t>2020 Yield Update</a:t>
                      </a:r>
                    </a:p>
                  </a:txBody>
                  <a:tcPr/>
                </a:tc>
                <a:tc>
                  <a:txBody>
                    <a:bodyPr/>
                    <a:lstStyle/>
                    <a:p>
                      <a:r>
                        <a:rPr lang="en-US" dirty="0"/>
                        <a:t>October 1</a:t>
                      </a:r>
                      <a:r>
                        <a:rPr lang="en-US" baseline="30000" dirty="0"/>
                        <a:t>st</a:t>
                      </a:r>
                      <a:r>
                        <a:rPr lang="en-US" dirty="0"/>
                        <a:t>, 2019</a:t>
                      </a:r>
                    </a:p>
                  </a:txBody>
                  <a:tcPr/>
                </a:tc>
                <a:tc>
                  <a:txBody>
                    <a:bodyPr/>
                    <a:lstStyle/>
                    <a:p>
                      <a:r>
                        <a:rPr lang="en-US" dirty="0"/>
                        <a:t>September 30</a:t>
                      </a:r>
                      <a:r>
                        <a:rPr lang="en-US" baseline="30000" dirty="0"/>
                        <a:t>th</a:t>
                      </a:r>
                      <a:r>
                        <a:rPr lang="en-US" dirty="0"/>
                        <a:t>, 2020</a:t>
                      </a:r>
                    </a:p>
                  </a:txBody>
                  <a:tcPr/>
                </a:tc>
                <a:extLst>
                  <a:ext uri="{0D108BD9-81ED-4DB2-BD59-A6C34878D82A}">
                    <a16:rowId xmlns:a16="http://schemas.microsoft.com/office/drawing/2014/main" val="1734181254"/>
                  </a:ext>
                </a:extLst>
              </a:tr>
              <a:tr h="449936">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75036529"/>
                  </a:ext>
                </a:extLst>
              </a:tr>
              <a:tr h="449936">
                <a:tc>
                  <a:txBody>
                    <a:bodyPr/>
                    <a:lstStyle/>
                    <a:p>
                      <a:r>
                        <a:rPr lang="en-US" dirty="0"/>
                        <a:t>2019 ARC/PLC Payments Received</a:t>
                      </a:r>
                    </a:p>
                  </a:txBody>
                  <a:tcPr/>
                </a:tc>
                <a:tc>
                  <a:txBody>
                    <a:bodyPr/>
                    <a:lstStyle/>
                    <a:p>
                      <a:r>
                        <a:rPr lang="en-US" dirty="0"/>
                        <a:t>October 2020</a:t>
                      </a:r>
                    </a:p>
                  </a:txBody>
                  <a:tcPr/>
                </a:tc>
                <a:tc>
                  <a:txBody>
                    <a:bodyPr/>
                    <a:lstStyle/>
                    <a:p>
                      <a:endParaRPr lang="en-US" dirty="0"/>
                    </a:p>
                  </a:txBody>
                  <a:tcPr/>
                </a:tc>
                <a:extLst>
                  <a:ext uri="{0D108BD9-81ED-4DB2-BD59-A6C34878D82A}">
                    <a16:rowId xmlns:a16="http://schemas.microsoft.com/office/drawing/2014/main" val="1279338048"/>
                  </a:ext>
                </a:extLst>
              </a:tr>
            </a:tbl>
          </a:graphicData>
        </a:graphic>
      </p:graphicFrame>
      <p:sp>
        <p:nvSpPr>
          <p:cNvPr id="3" name="TextBox 2">
            <a:extLst>
              <a:ext uri="{FF2B5EF4-FFF2-40B4-BE49-F238E27FC236}">
                <a16:creationId xmlns:a16="http://schemas.microsoft.com/office/drawing/2014/main" id="{49F06C10-AF5B-4BAC-A094-3AFB559D93D2}"/>
              </a:ext>
            </a:extLst>
          </p:cNvPr>
          <p:cNvSpPr txBox="1"/>
          <p:nvPr/>
        </p:nvSpPr>
        <p:spPr>
          <a:xfrm>
            <a:off x="1039906" y="4966447"/>
            <a:ext cx="9986682" cy="738664"/>
          </a:xfrm>
          <a:prstGeom prst="rect">
            <a:avLst/>
          </a:prstGeom>
          <a:solidFill>
            <a:schemeClr val="bg1"/>
          </a:solidFill>
        </p:spPr>
        <p:txBody>
          <a:bodyPr wrap="square" rtlCol="0">
            <a:spAutoFit/>
          </a:bodyPr>
          <a:lstStyle/>
          <a:p>
            <a:r>
              <a:rPr lang="en-US" sz="2400" i="1" dirty="0"/>
              <a:t>Future years (2021-2023) will have an Oct. 1</a:t>
            </a:r>
            <a:r>
              <a:rPr lang="en-US" sz="2400" i="1" baseline="30000" dirty="0"/>
              <a:t>st</a:t>
            </a:r>
            <a:r>
              <a:rPr lang="en-US" sz="2400" i="1" dirty="0"/>
              <a:t>-March 15</a:t>
            </a:r>
            <a:r>
              <a:rPr lang="en-US" sz="2400" i="1" baseline="30000" dirty="0"/>
              <a:t>th</a:t>
            </a:r>
            <a:r>
              <a:rPr lang="en-US" sz="2400" i="1" dirty="0"/>
              <a:t> enrollment period</a:t>
            </a:r>
          </a:p>
          <a:p>
            <a:endParaRPr lang="en-US" dirty="0"/>
          </a:p>
        </p:txBody>
      </p:sp>
    </p:spTree>
    <p:extLst>
      <p:ext uri="{BB962C8B-B14F-4D97-AF65-F5344CB8AC3E}">
        <p14:creationId xmlns:p14="http://schemas.microsoft.com/office/powerpoint/2010/main" val="88201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85381" y="519003"/>
            <a:ext cx="10811934" cy="710142"/>
          </a:xfrm>
        </p:spPr>
        <p:txBody>
          <a:bodyPr>
            <a:normAutofit/>
          </a:bodyPr>
          <a:lstStyle/>
          <a:p>
            <a:r>
              <a:rPr lang="en-US" dirty="0">
                <a:solidFill>
                  <a:srgbClr val="660066"/>
                </a:solidFill>
                <a:effectLst/>
                <a:latin typeface="+mj-lt"/>
              </a:rPr>
              <a:t>Unassigned Base Acres</a:t>
            </a:r>
          </a:p>
        </p:txBody>
      </p:sp>
      <p:sp>
        <p:nvSpPr>
          <p:cNvPr id="2" name="Content Placeholder 1">
            <a:extLst>
              <a:ext uri="{FF2B5EF4-FFF2-40B4-BE49-F238E27FC236}">
                <a16:creationId xmlns:a16="http://schemas.microsoft.com/office/drawing/2014/main" id="{A55D1348-88E3-4A5C-836F-6B0F7414CB03}"/>
              </a:ext>
            </a:extLst>
          </p:cNvPr>
          <p:cNvSpPr>
            <a:spLocks noGrp="1"/>
          </p:cNvSpPr>
          <p:nvPr>
            <p:ph idx="1"/>
          </p:nvPr>
        </p:nvSpPr>
        <p:spPr>
          <a:xfrm>
            <a:off x="779012" y="1637944"/>
            <a:ext cx="10354734" cy="4419599"/>
          </a:xfrm>
        </p:spPr>
        <p:txBody>
          <a:bodyPr>
            <a:normAutofit fontScale="92500" lnSpcReduction="20000"/>
          </a:bodyPr>
          <a:lstStyle/>
          <a:p>
            <a:r>
              <a:rPr lang="en-US" dirty="0"/>
              <a:t>Farmers-ranchers who planted their entire farm to grass and pasture all years from 2009-2017 will have their base “unassigned”.</a:t>
            </a:r>
          </a:p>
          <a:p>
            <a:endParaRPr lang="en-US" dirty="0"/>
          </a:p>
          <a:p>
            <a:r>
              <a:rPr lang="en-US" dirty="0"/>
              <a:t>Question: What is NOT grass and pasture? </a:t>
            </a:r>
          </a:p>
          <a:p>
            <a:pPr lvl="1"/>
            <a:r>
              <a:rPr lang="en-US" dirty="0"/>
              <a:t>All program crops.</a:t>
            </a:r>
          </a:p>
          <a:p>
            <a:pPr lvl="1"/>
            <a:r>
              <a:rPr lang="en-US" dirty="0"/>
              <a:t>Alfalfa</a:t>
            </a:r>
          </a:p>
          <a:p>
            <a:pPr lvl="1"/>
            <a:r>
              <a:rPr lang="en-US" dirty="0"/>
              <a:t>Farmers who planted base acres to wheat or oats and harvested it as hay or pasture are considered planted to a program crop.</a:t>
            </a:r>
          </a:p>
          <a:p>
            <a:pPr lvl="1"/>
            <a:r>
              <a:rPr lang="en-US" dirty="0"/>
              <a:t>CRP is considered planted and not grass/pasture</a:t>
            </a:r>
          </a:p>
          <a:p>
            <a:pPr lvl="1"/>
            <a:r>
              <a:rPr lang="en-US" dirty="0"/>
              <a:t>Farmers who planted triticale, brome, or similar forages for hay or grazing are in a “gray” area. What is the definition of “grass”? It will need to be interpreted by the Secretary.</a:t>
            </a:r>
          </a:p>
          <a:p>
            <a:pPr lvl="1"/>
            <a:r>
              <a:rPr lang="en-US" dirty="0"/>
              <a:t>Base acres converted to grass hay or native grass pasture are NOT considered planted to a crop. </a:t>
            </a:r>
          </a:p>
          <a:p>
            <a:endParaRPr lang="en-US" dirty="0"/>
          </a:p>
        </p:txBody>
      </p:sp>
    </p:spTree>
    <p:extLst>
      <p:ext uri="{BB962C8B-B14F-4D97-AF65-F5344CB8AC3E}">
        <p14:creationId xmlns:p14="http://schemas.microsoft.com/office/powerpoint/2010/main" val="29599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1922" y="536095"/>
            <a:ext cx="10811934" cy="710142"/>
          </a:xfrm>
        </p:spPr>
        <p:txBody>
          <a:bodyPr>
            <a:normAutofit/>
          </a:bodyPr>
          <a:lstStyle/>
          <a:p>
            <a:r>
              <a:rPr lang="en-US" dirty="0">
                <a:solidFill>
                  <a:srgbClr val="660066"/>
                </a:solidFill>
              </a:rPr>
              <a:t>Unassigned Base Acres</a:t>
            </a:r>
            <a:endParaRPr lang="en-US" dirty="0">
              <a:solidFill>
                <a:srgbClr val="660066"/>
              </a:solidFill>
              <a:effectLst/>
              <a:latin typeface="+mj-lt"/>
            </a:endParaRPr>
          </a:p>
        </p:txBody>
      </p:sp>
      <p:sp>
        <p:nvSpPr>
          <p:cNvPr id="2" name="Content Placeholder 1">
            <a:extLst>
              <a:ext uri="{FF2B5EF4-FFF2-40B4-BE49-F238E27FC236}">
                <a16:creationId xmlns:a16="http://schemas.microsoft.com/office/drawing/2014/main" id="{458DB555-001A-4361-A695-6244A390E69D}"/>
              </a:ext>
            </a:extLst>
          </p:cNvPr>
          <p:cNvSpPr>
            <a:spLocks noGrp="1"/>
          </p:cNvSpPr>
          <p:nvPr>
            <p:ph idx="1"/>
          </p:nvPr>
        </p:nvSpPr>
        <p:spPr>
          <a:xfrm>
            <a:off x="761922" y="1629398"/>
            <a:ext cx="10354734" cy="4419599"/>
          </a:xfrm>
        </p:spPr>
        <p:txBody>
          <a:bodyPr>
            <a:normAutofit fontScale="92500"/>
          </a:bodyPr>
          <a:lstStyle/>
          <a:p>
            <a:r>
              <a:rPr lang="en-US" dirty="0"/>
              <a:t>Farmers (ranchers) who have their base “unassigned” will continue have their acres considered “planted” to program crops during the life of this farm bill so it will maintain the base for future legislation. </a:t>
            </a:r>
          </a:p>
          <a:p>
            <a:endParaRPr lang="en-US" dirty="0"/>
          </a:p>
          <a:p>
            <a:r>
              <a:rPr lang="en-US" dirty="0"/>
              <a:t>These base acres will be “unassigned” from receiving commodity payments, but eligible for the Conservation Stewardship Program (CSP) grasslands program payment at a rate of $18/acre. </a:t>
            </a:r>
          </a:p>
          <a:p>
            <a:pPr marL="0" indent="0">
              <a:buNone/>
            </a:pPr>
            <a:endParaRPr lang="en-US" dirty="0"/>
          </a:p>
          <a:p>
            <a:r>
              <a:rPr lang="en-US" dirty="0"/>
              <a:t>They will need to sign up for this NRCS program (not automatic) and address at least one resource concern</a:t>
            </a:r>
          </a:p>
          <a:p>
            <a:pPr marL="0" indent="0">
              <a:buNone/>
            </a:pPr>
            <a:endParaRPr lang="en-US" dirty="0"/>
          </a:p>
        </p:txBody>
      </p:sp>
    </p:spTree>
    <p:extLst>
      <p:ext uri="{BB962C8B-B14F-4D97-AF65-F5344CB8AC3E}">
        <p14:creationId xmlns:p14="http://schemas.microsoft.com/office/powerpoint/2010/main" val="332119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9739"/>
            <a:ext cx="10811934" cy="710142"/>
          </a:xfrm>
        </p:spPr>
        <p:txBody>
          <a:bodyPr/>
          <a:lstStyle/>
          <a:p>
            <a:r>
              <a:rPr lang="en-US" dirty="0"/>
              <a:t>2018 Farm Bill Titles</a:t>
            </a:r>
          </a:p>
        </p:txBody>
      </p:sp>
      <p:sp>
        <p:nvSpPr>
          <p:cNvPr id="3" name="Content Placeholder 2"/>
          <p:cNvSpPr>
            <a:spLocks noGrp="1"/>
          </p:cNvSpPr>
          <p:nvPr>
            <p:ph idx="1"/>
          </p:nvPr>
        </p:nvSpPr>
        <p:spPr>
          <a:xfrm>
            <a:off x="838199" y="1825625"/>
            <a:ext cx="10245695" cy="4351338"/>
          </a:xfrm>
        </p:spPr>
        <p:txBody>
          <a:bodyPr/>
          <a:lstStyle/>
          <a:p>
            <a:r>
              <a:rPr lang="en-US" dirty="0"/>
              <a:t>Title I: Commodities</a:t>
            </a:r>
          </a:p>
          <a:p>
            <a:r>
              <a:rPr lang="en-US" dirty="0"/>
              <a:t>Title II: Conservation</a:t>
            </a:r>
          </a:p>
          <a:p>
            <a:r>
              <a:rPr lang="en-US" dirty="0"/>
              <a:t>Title III: Trade</a:t>
            </a:r>
          </a:p>
          <a:p>
            <a:r>
              <a:rPr lang="en-US" dirty="0"/>
              <a:t>Title IV: Nutrition</a:t>
            </a:r>
          </a:p>
          <a:p>
            <a:r>
              <a:rPr lang="en-US" dirty="0"/>
              <a:t>Title V: Credit</a:t>
            </a:r>
          </a:p>
          <a:p>
            <a:r>
              <a:rPr lang="en-US" dirty="0"/>
              <a:t>Title VI: Rural Development</a:t>
            </a:r>
          </a:p>
        </p:txBody>
      </p:sp>
      <p:sp>
        <p:nvSpPr>
          <p:cNvPr id="4" name="Content Placeholder 2"/>
          <p:cNvSpPr txBox="1">
            <a:spLocks/>
          </p:cNvSpPr>
          <p:nvPr/>
        </p:nvSpPr>
        <p:spPr>
          <a:xfrm>
            <a:off x="5706979" y="1825625"/>
            <a:ext cx="572783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Title VII: Research, Education, and Related Matters</a:t>
            </a:r>
          </a:p>
          <a:p>
            <a:r>
              <a:rPr lang="en-US" b="0" dirty="0"/>
              <a:t>Title VIII: Forestry</a:t>
            </a:r>
          </a:p>
          <a:p>
            <a:r>
              <a:rPr lang="en-US" b="0" dirty="0"/>
              <a:t>Title IX: Energy</a:t>
            </a:r>
          </a:p>
          <a:p>
            <a:r>
              <a:rPr lang="en-US" b="0" dirty="0"/>
              <a:t>Title X: Horticulture</a:t>
            </a:r>
          </a:p>
          <a:p>
            <a:r>
              <a:rPr lang="en-US" b="0" dirty="0"/>
              <a:t>Title XI: Crop Insurance</a:t>
            </a:r>
          </a:p>
          <a:p>
            <a:r>
              <a:rPr lang="en-US" b="0" dirty="0"/>
              <a:t>Title XII: Miscellaneous</a:t>
            </a:r>
          </a:p>
        </p:txBody>
      </p:sp>
    </p:spTree>
    <p:extLst>
      <p:ext uri="{BB962C8B-B14F-4D97-AF65-F5344CB8AC3E}">
        <p14:creationId xmlns:p14="http://schemas.microsoft.com/office/powerpoint/2010/main" val="124733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5491" y="613006"/>
            <a:ext cx="10811934" cy="710142"/>
          </a:xfrm>
        </p:spPr>
        <p:txBody>
          <a:bodyPr>
            <a:normAutofit/>
          </a:bodyPr>
          <a:lstStyle/>
          <a:p>
            <a:r>
              <a:rPr lang="en-US" dirty="0">
                <a:solidFill>
                  <a:srgbClr val="660066"/>
                </a:solidFill>
                <a:effectLst/>
                <a:latin typeface="+mj-lt"/>
              </a:rPr>
              <a:t>What Changed in PLC?</a:t>
            </a:r>
          </a:p>
        </p:txBody>
      </p:sp>
      <p:sp>
        <p:nvSpPr>
          <p:cNvPr id="7" name="Rectangle 6"/>
          <p:cNvSpPr/>
          <p:nvPr/>
        </p:nvSpPr>
        <p:spPr>
          <a:xfrm>
            <a:off x="623455" y="1600200"/>
            <a:ext cx="10963970" cy="729430"/>
          </a:xfrm>
          <a:prstGeom prst="rect">
            <a:avLst/>
          </a:prstGeom>
        </p:spPr>
        <p:txBody>
          <a:bodyPr wrap="square">
            <a:spAutoFit/>
          </a:bodyPr>
          <a:lstStyle/>
          <a:p>
            <a:pPr marL="228600" indent="-228600" algn="l">
              <a:lnSpc>
                <a:spcPct val="90000"/>
              </a:lnSpc>
              <a:buClrTx/>
              <a:buFont typeface="+mj-lt"/>
              <a:buAutoNum type="arabicPeriod"/>
              <a:defRPr/>
            </a:pPr>
            <a:r>
              <a:rPr lang="en-US" sz="2400" b="0" kern="0" dirty="0">
                <a:latin typeface="+mn-lt"/>
              </a:rPr>
              <a:t>“</a:t>
            </a:r>
            <a:r>
              <a:rPr lang="en-US" sz="2800" b="0" kern="0" dirty="0">
                <a:latin typeface="+mn-lt"/>
              </a:rPr>
              <a:t>Effective Reference Price” instead of just the statutory reference prices</a:t>
            </a:r>
          </a:p>
          <a:p>
            <a:pPr marL="228600" indent="-228600" algn="l">
              <a:lnSpc>
                <a:spcPct val="90000"/>
              </a:lnSpc>
              <a:buFont typeface="+mj-lt"/>
              <a:buAutoNum type="arabicPeriod"/>
              <a:defRPr/>
            </a:pPr>
            <a:endParaRPr lang="en-US" b="0" kern="0" dirty="0">
              <a:latin typeface="Comic Sans MS" pitchFamily="66" charset="0"/>
            </a:endParaRPr>
          </a:p>
        </p:txBody>
      </p:sp>
      <p:graphicFrame>
        <p:nvGraphicFramePr>
          <p:cNvPr id="4" name="Table 3">
            <a:extLst>
              <a:ext uri="{FF2B5EF4-FFF2-40B4-BE49-F238E27FC236}">
                <a16:creationId xmlns:a16="http://schemas.microsoft.com/office/drawing/2014/main" id="{947552A6-B16C-4900-A6DA-4C167AFA3C18}"/>
              </a:ext>
            </a:extLst>
          </p:cNvPr>
          <p:cNvGraphicFramePr>
            <a:graphicFrameLocks noGrp="1"/>
          </p:cNvGraphicFramePr>
          <p:nvPr>
            <p:extLst>
              <p:ext uri="{D42A27DB-BD31-4B8C-83A1-F6EECF244321}">
                <p14:modId xmlns:p14="http://schemas.microsoft.com/office/powerpoint/2010/main" val="2052555798"/>
              </p:ext>
            </p:extLst>
          </p:nvPr>
        </p:nvGraphicFramePr>
        <p:xfrm>
          <a:off x="1066800" y="2473036"/>
          <a:ext cx="10020300" cy="3391375"/>
        </p:xfrm>
        <a:graphic>
          <a:graphicData uri="http://schemas.openxmlformats.org/drawingml/2006/table">
            <a:tbl>
              <a:tblPr firstRow="1" bandRow="1">
                <a:tableStyleId>{F5AB1C69-6EDB-4FF4-983F-18BD219EF322}</a:tableStyleId>
              </a:tblPr>
              <a:tblGrid>
                <a:gridCol w="3032079">
                  <a:extLst>
                    <a:ext uri="{9D8B030D-6E8A-4147-A177-3AD203B41FA5}">
                      <a16:colId xmlns:a16="http://schemas.microsoft.com/office/drawing/2014/main" val="20000"/>
                    </a:ext>
                  </a:extLst>
                </a:gridCol>
                <a:gridCol w="3190902">
                  <a:extLst>
                    <a:ext uri="{9D8B030D-6E8A-4147-A177-3AD203B41FA5}">
                      <a16:colId xmlns:a16="http://schemas.microsoft.com/office/drawing/2014/main" val="20001"/>
                    </a:ext>
                  </a:extLst>
                </a:gridCol>
                <a:gridCol w="3797319">
                  <a:extLst>
                    <a:ext uri="{9D8B030D-6E8A-4147-A177-3AD203B41FA5}">
                      <a16:colId xmlns:a16="http://schemas.microsoft.com/office/drawing/2014/main" val="20002"/>
                    </a:ext>
                  </a:extLst>
                </a:gridCol>
              </a:tblGrid>
              <a:tr h="1508711">
                <a:tc>
                  <a:txBody>
                    <a:bodyPr/>
                    <a:lstStyle/>
                    <a:p>
                      <a:pPr algn="ctr"/>
                      <a:r>
                        <a:rPr lang="en-US" sz="2400" dirty="0">
                          <a:solidFill>
                            <a:schemeClr val="tx1"/>
                          </a:solidFill>
                        </a:rPr>
                        <a:t>Commodity</a:t>
                      </a:r>
                    </a:p>
                  </a:txBody>
                  <a:tcPr anchor="b"/>
                </a:tc>
                <a:tc>
                  <a:txBody>
                    <a:bodyPr/>
                    <a:lstStyle/>
                    <a:p>
                      <a:pPr algn="ctr"/>
                      <a:r>
                        <a:rPr lang="en-US" sz="2400" dirty="0">
                          <a:solidFill>
                            <a:schemeClr val="tx1"/>
                          </a:solidFill>
                        </a:rPr>
                        <a:t>2018 Farm Bill Statutory Price</a:t>
                      </a:r>
                    </a:p>
                    <a:p>
                      <a:pPr algn="ctr"/>
                      <a:r>
                        <a:rPr lang="en-US" sz="2400" dirty="0">
                          <a:solidFill>
                            <a:schemeClr val="tx1"/>
                          </a:solidFill>
                        </a:rPr>
                        <a:t>($/</a:t>
                      </a:r>
                      <a:r>
                        <a:rPr lang="en-US" sz="2400" dirty="0" err="1">
                          <a:solidFill>
                            <a:schemeClr val="tx1"/>
                          </a:solidFill>
                        </a:rPr>
                        <a:t>bu</a:t>
                      </a:r>
                      <a:r>
                        <a:rPr lang="en-US" sz="2400" dirty="0">
                          <a:solidFill>
                            <a:schemeClr val="tx1"/>
                          </a:solidFill>
                        </a:rPr>
                        <a:t>)</a:t>
                      </a:r>
                    </a:p>
                  </a:txBody>
                  <a:tcPr anchor="b"/>
                </a:tc>
                <a:tc>
                  <a:txBody>
                    <a:bodyPr/>
                    <a:lstStyle/>
                    <a:p>
                      <a:pPr algn="ctr"/>
                      <a:r>
                        <a:rPr lang="en-US" sz="2400" dirty="0">
                          <a:solidFill>
                            <a:schemeClr val="tx1"/>
                          </a:solidFill>
                        </a:rPr>
                        <a:t>Highest “Effective” Reference Price Possible </a:t>
                      </a:r>
                    </a:p>
                    <a:p>
                      <a:pPr algn="ctr"/>
                      <a:r>
                        <a:rPr lang="en-US" sz="2400" dirty="0">
                          <a:solidFill>
                            <a:schemeClr val="tx1"/>
                          </a:solidFill>
                        </a:rPr>
                        <a:t>(115% of Statute)</a:t>
                      </a:r>
                    </a:p>
                  </a:txBody>
                  <a:tcPr anchor="b"/>
                </a:tc>
                <a:extLst>
                  <a:ext uri="{0D108BD9-81ED-4DB2-BD59-A6C34878D82A}">
                    <a16:rowId xmlns:a16="http://schemas.microsoft.com/office/drawing/2014/main" val="10000"/>
                  </a:ext>
                </a:extLst>
              </a:tr>
              <a:tr h="470666">
                <a:tc>
                  <a:txBody>
                    <a:bodyPr/>
                    <a:lstStyle/>
                    <a:p>
                      <a:r>
                        <a:rPr lang="en-US" sz="2400" dirty="0"/>
                        <a:t>Wheat</a:t>
                      </a:r>
                    </a:p>
                  </a:txBody>
                  <a:tcPr/>
                </a:tc>
                <a:tc>
                  <a:txBody>
                    <a:bodyPr/>
                    <a:lstStyle/>
                    <a:p>
                      <a:pPr algn="ctr"/>
                      <a:r>
                        <a:rPr lang="en-US" sz="2400" dirty="0"/>
                        <a:t>5.50</a:t>
                      </a:r>
                    </a:p>
                  </a:txBody>
                  <a:tcPr/>
                </a:tc>
                <a:tc>
                  <a:txBody>
                    <a:bodyPr/>
                    <a:lstStyle/>
                    <a:p>
                      <a:pPr algn="ctr"/>
                      <a:r>
                        <a:rPr lang="en-US" sz="2400" dirty="0"/>
                        <a:t>6.33</a:t>
                      </a:r>
                    </a:p>
                  </a:txBody>
                  <a:tcPr/>
                </a:tc>
                <a:extLst>
                  <a:ext uri="{0D108BD9-81ED-4DB2-BD59-A6C34878D82A}">
                    <a16:rowId xmlns:a16="http://schemas.microsoft.com/office/drawing/2014/main" val="10001"/>
                  </a:ext>
                </a:extLst>
              </a:tr>
              <a:tr h="470666">
                <a:tc>
                  <a:txBody>
                    <a:bodyPr/>
                    <a:lstStyle/>
                    <a:p>
                      <a:r>
                        <a:rPr lang="en-US" sz="2400" dirty="0"/>
                        <a:t>Corn</a:t>
                      </a:r>
                    </a:p>
                  </a:txBody>
                  <a:tcPr/>
                </a:tc>
                <a:tc>
                  <a:txBody>
                    <a:bodyPr/>
                    <a:lstStyle/>
                    <a:p>
                      <a:pPr algn="ctr"/>
                      <a:r>
                        <a:rPr lang="en-US" sz="2400" dirty="0"/>
                        <a:t>3.70</a:t>
                      </a:r>
                    </a:p>
                  </a:txBody>
                  <a:tcPr/>
                </a:tc>
                <a:tc>
                  <a:txBody>
                    <a:bodyPr/>
                    <a:lstStyle/>
                    <a:p>
                      <a:pPr algn="ctr"/>
                      <a:r>
                        <a:rPr lang="en-US" sz="2400" dirty="0"/>
                        <a:t>4.26</a:t>
                      </a:r>
                    </a:p>
                  </a:txBody>
                  <a:tcPr/>
                </a:tc>
                <a:extLst>
                  <a:ext uri="{0D108BD9-81ED-4DB2-BD59-A6C34878D82A}">
                    <a16:rowId xmlns:a16="http://schemas.microsoft.com/office/drawing/2014/main" val="10002"/>
                  </a:ext>
                </a:extLst>
              </a:tr>
              <a:tr h="470666">
                <a:tc>
                  <a:txBody>
                    <a:bodyPr/>
                    <a:lstStyle/>
                    <a:p>
                      <a:r>
                        <a:rPr lang="en-US" sz="2400" dirty="0"/>
                        <a:t>Sorghum</a:t>
                      </a:r>
                    </a:p>
                  </a:txBody>
                  <a:tcPr/>
                </a:tc>
                <a:tc>
                  <a:txBody>
                    <a:bodyPr/>
                    <a:lstStyle/>
                    <a:p>
                      <a:pPr algn="ctr"/>
                      <a:r>
                        <a:rPr lang="en-US" sz="2400" dirty="0"/>
                        <a:t>3.95</a:t>
                      </a:r>
                    </a:p>
                  </a:txBody>
                  <a:tcPr/>
                </a:tc>
                <a:tc>
                  <a:txBody>
                    <a:bodyPr/>
                    <a:lstStyle/>
                    <a:p>
                      <a:pPr algn="ctr"/>
                      <a:r>
                        <a:rPr lang="en-US" sz="2400" dirty="0"/>
                        <a:t>4.54</a:t>
                      </a:r>
                    </a:p>
                  </a:txBody>
                  <a:tcPr/>
                </a:tc>
                <a:extLst>
                  <a:ext uri="{0D108BD9-81ED-4DB2-BD59-A6C34878D82A}">
                    <a16:rowId xmlns:a16="http://schemas.microsoft.com/office/drawing/2014/main" val="10003"/>
                  </a:ext>
                </a:extLst>
              </a:tr>
              <a:tr h="470666">
                <a:tc>
                  <a:txBody>
                    <a:bodyPr/>
                    <a:lstStyle/>
                    <a:p>
                      <a:r>
                        <a:rPr lang="en-US" sz="2400" dirty="0"/>
                        <a:t>Soybeans</a:t>
                      </a:r>
                    </a:p>
                  </a:txBody>
                  <a:tcPr/>
                </a:tc>
                <a:tc>
                  <a:txBody>
                    <a:bodyPr/>
                    <a:lstStyle/>
                    <a:p>
                      <a:pPr algn="ctr"/>
                      <a:r>
                        <a:rPr lang="en-US" sz="2400" dirty="0"/>
                        <a:t>8.40</a:t>
                      </a:r>
                    </a:p>
                  </a:txBody>
                  <a:tcPr/>
                </a:tc>
                <a:tc>
                  <a:txBody>
                    <a:bodyPr/>
                    <a:lstStyle/>
                    <a:p>
                      <a:pPr algn="ctr"/>
                      <a:r>
                        <a:rPr lang="en-US" sz="2400" dirty="0"/>
                        <a:t>9.66</a:t>
                      </a:r>
                    </a:p>
                  </a:txBody>
                  <a:tcPr/>
                </a:tc>
                <a:extLst>
                  <a:ext uri="{0D108BD9-81ED-4DB2-BD59-A6C34878D82A}">
                    <a16:rowId xmlns:a16="http://schemas.microsoft.com/office/drawing/2014/main" val="10004"/>
                  </a:ext>
                </a:extLst>
              </a:tr>
            </a:tbl>
          </a:graphicData>
        </a:graphic>
      </p:graphicFrame>
      <p:sp>
        <p:nvSpPr>
          <p:cNvPr id="2" name="Rectangle: Rounded Corners 1">
            <a:extLst>
              <a:ext uri="{FF2B5EF4-FFF2-40B4-BE49-F238E27FC236}">
                <a16:creationId xmlns:a16="http://schemas.microsoft.com/office/drawing/2014/main" id="{9E2EAADB-A617-4449-93E2-3072AC94AE1E}"/>
              </a:ext>
            </a:extLst>
          </p:cNvPr>
          <p:cNvSpPr/>
          <p:nvPr/>
        </p:nvSpPr>
        <p:spPr>
          <a:xfrm>
            <a:off x="4185804" y="2672293"/>
            <a:ext cx="3108614" cy="319211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9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0034" y="681373"/>
            <a:ext cx="10811934" cy="710142"/>
          </a:xfrm>
        </p:spPr>
        <p:txBody>
          <a:bodyPr>
            <a:normAutofit/>
          </a:bodyPr>
          <a:lstStyle/>
          <a:p>
            <a:r>
              <a:rPr lang="en-US" dirty="0">
                <a:solidFill>
                  <a:srgbClr val="660066"/>
                </a:solidFill>
              </a:rPr>
              <a:t>What Changed in PLC?</a:t>
            </a:r>
            <a:endParaRPr lang="en-US" dirty="0">
              <a:solidFill>
                <a:srgbClr val="660066"/>
              </a:solidFill>
              <a:effectLst/>
              <a:latin typeface="Comic Sans MS" panose="030F0702030302020204" pitchFamily="66" charset="0"/>
            </a:endParaRPr>
          </a:p>
        </p:txBody>
      </p:sp>
      <p:sp>
        <p:nvSpPr>
          <p:cNvPr id="2" name="Content Placeholder 1">
            <a:extLst>
              <a:ext uri="{FF2B5EF4-FFF2-40B4-BE49-F238E27FC236}">
                <a16:creationId xmlns:a16="http://schemas.microsoft.com/office/drawing/2014/main" id="{1F840478-3F67-4892-BC7E-E95316F2E38A}"/>
              </a:ext>
            </a:extLst>
          </p:cNvPr>
          <p:cNvSpPr>
            <a:spLocks noGrp="1"/>
          </p:cNvSpPr>
          <p:nvPr>
            <p:ph idx="1"/>
          </p:nvPr>
        </p:nvSpPr>
        <p:spPr>
          <a:xfrm>
            <a:off x="690034" y="1563880"/>
            <a:ext cx="10811933" cy="4350517"/>
          </a:xfrm>
        </p:spPr>
        <p:txBody>
          <a:bodyPr>
            <a:normAutofit fontScale="25000" lnSpcReduction="20000"/>
          </a:bodyPr>
          <a:lstStyle/>
          <a:p>
            <a:pPr marL="0" indent="0">
              <a:lnSpc>
                <a:spcPct val="120000"/>
              </a:lnSpc>
              <a:buNone/>
              <a:defRPr/>
            </a:pPr>
            <a:r>
              <a:rPr lang="en-US" sz="9600" kern="0" dirty="0"/>
              <a:t>2. Payment Yield Update will again be offered by 2020</a:t>
            </a:r>
          </a:p>
          <a:p>
            <a:pPr marL="0" indent="0">
              <a:lnSpc>
                <a:spcPct val="120000"/>
              </a:lnSpc>
              <a:buNone/>
              <a:defRPr/>
            </a:pPr>
            <a:endParaRPr lang="en-US" sz="4000" kern="0" dirty="0"/>
          </a:p>
          <a:p>
            <a:pPr marL="342900" indent="-342900">
              <a:lnSpc>
                <a:spcPct val="120000"/>
              </a:lnSpc>
              <a:spcBef>
                <a:spcPts val="1200"/>
              </a:spcBef>
              <a:buFont typeface="Wingdings" panose="05000000000000000000" pitchFamily="2" charset="2"/>
              <a:buChar char="§"/>
              <a:defRPr/>
            </a:pPr>
            <a:r>
              <a:rPr lang="en-US" sz="7200" kern="0" dirty="0"/>
              <a:t>The 2020 update is intended to benefit farmers who sustained multiple years of losses during the 2008‐2012 crop years used to calculate the 2014 updated program yield.</a:t>
            </a:r>
          </a:p>
          <a:p>
            <a:pPr marL="342900" indent="-342900">
              <a:lnSpc>
                <a:spcPct val="120000"/>
              </a:lnSpc>
              <a:spcBef>
                <a:spcPts val="1200"/>
              </a:spcBef>
              <a:buFont typeface="Wingdings" panose="05000000000000000000" pitchFamily="2" charset="2"/>
              <a:buChar char="§"/>
              <a:defRPr/>
            </a:pPr>
            <a:r>
              <a:rPr lang="en-US" sz="7200" kern="0" dirty="0"/>
              <a:t>Will use the farm’s yields from 2013-2017, excluding any years that the crop was not planted</a:t>
            </a:r>
          </a:p>
          <a:p>
            <a:pPr marL="342900" indent="-342900">
              <a:lnSpc>
                <a:spcPct val="120000"/>
              </a:lnSpc>
              <a:spcBef>
                <a:spcPts val="1200"/>
              </a:spcBef>
              <a:buFont typeface="Wingdings" panose="05000000000000000000" pitchFamily="2" charset="2"/>
              <a:buChar char="§"/>
              <a:defRPr/>
            </a:pPr>
            <a:r>
              <a:rPr lang="en-US" sz="7200" kern="0" dirty="0"/>
              <a:t>Low yield years will be replaced by 75% of the county average yield from 2013-2017</a:t>
            </a:r>
          </a:p>
          <a:p>
            <a:pPr marL="342900" indent="-342900">
              <a:lnSpc>
                <a:spcPct val="120000"/>
              </a:lnSpc>
              <a:spcBef>
                <a:spcPts val="1200"/>
              </a:spcBef>
              <a:buFont typeface="Wingdings" panose="05000000000000000000" pitchFamily="2" charset="2"/>
              <a:buChar char="§"/>
              <a:defRPr/>
            </a:pPr>
            <a:r>
              <a:rPr lang="en-US" sz="7200" kern="0" dirty="0"/>
              <a:t>The average farm yield over these years (after low yield replacement) will be multiplied by 90% and then by a “detrending” factor</a:t>
            </a:r>
          </a:p>
          <a:p>
            <a:pPr marL="0" indent="0">
              <a:lnSpc>
                <a:spcPct val="120000"/>
              </a:lnSpc>
              <a:spcBef>
                <a:spcPts val="0"/>
              </a:spcBef>
              <a:buNone/>
              <a:defRPr/>
            </a:pPr>
            <a:endParaRPr lang="en-US" sz="7200" kern="0" dirty="0"/>
          </a:p>
          <a:p>
            <a:pPr marL="0" indent="0">
              <a:lnSpc>
                <a:spcPct val="120000"/>
              </a:lnSpc>
              <a:spcBef>
                <a:spcPts val="0"/>
              </a:spcBef>
              <a:buNone/>
              <a:defRPr/>
            </a:pPr>
            <a:endParaRPr lang="en-US" sz="7200" kern="0" dirty="0"/>
          </a:p>
          <a:p>
            <a:pPr marL="0" indent="0">
              <a:lnSpc>
                <a:spcPct val="120000"/>
              </a:lnSpc>
              <a:spcBef>
                <a:spcPts val="0"/>
              </a:spcBef>
              <a:buNone/>
              <a:defRPr/>
            </a:pPr>
            <a:r>
              <a:rPr lang="en-US" sz="7200" kern="0" dirty="0"/>
              <a:t>**Don’t get caught up in the formula.  FSA will run this for you.  If the update is higher than your current established yield, </a:t>
            </a:r>
            <a:r>
              <a:rPr lang="en-US" sz="7200" b="1" u="sng" kern="0" dirty="0"/>
              <a:t>UPDATE</a:t>
            </a:r>
            <a:r>
              <a:rPr lang="en-US" sz="7200" kern="0" dirty="0"/>
              <a:t>, even if in PLC</a:t>
            </a:r>
            <a:endParaRPr lang="en-US" sz="4000" dirty="0"/>
          </a:p>
        </p:txBody>
      </p:sp>
    </p:spTree>
    <p:extLst>
      <p:ext uri="{BB962C8B-B14F-4D97-AF65-F5344CB8AC3E}">
        <p14:creationId xmlns:p14="http://schemas.microsoft.com/office/powerpoint/2010/main" val="6382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09674" y="432858"/>
            <a:ext cx="10811934" cy="710142"/>
          </a:xfrm>
        </p:spPr>
        <p:txBody>
          <a:bodyPr>
            <a:normAutofit/>
          </a:bodyPr>
          <a:lstStyle/>
          <a:p>
            <a:r>
              <a:rPr lang="en-US" dirty="0">
                <a:solidFill>
                  <a:srgbClr val="660066"/>
                </a:solidFill>
                <a:effectLst/>
              </a:rPr>
              <a:t>Changes made to ARC County</a:t>
            </a:r>
          </a:p>
        </p:txBody>
      </p:sp>
      <p:sp>
        <p:nvSpPr>
          <p:cNvPr id="7" name="Rectangle 6"/>
          <p:cNvSpPr/>
          <p:nvPr/>
        </p:nvSpPr>
        <p:spPr>
          <a:xfrm>
            <a:off x="809674" y="1316356"/>
            <a:ext cx="10734626" cy="4579715"/>
          </a:xfrm>
          <a:prstGeom prst="rect">
            <a:avLst/>
          </a:prstGeom>
          <a:solidFill>
            <a:schemeClr val="bg1"/>
          </a:solidFill>
          <a:ln>
            <a:solidFill>
              <a:schemeClr val="bg1"/>
            </a:solidFill>
          </a:ln>
        </p:spPr>
        <p:txBody>
          <a:bodyPr wrap="square">
            <a:spAutoFit/>
          </a:bodyPr>
          <a:lstStyle/>
          <a:p>
            <a:pPr marL="457200" indent="-457200" algn="l">
              <a:lnSpc>
                <a:spcPct val="90000"/>
              </a:lnSpc>
              <a:buFont typeface="Arial" panose="020B0604020202020204" pitchFamily="34" charset="0"/>
              <a:buChar char="•"/>
              <a:defRPr/>
            </a:pPr>
            <a:r>
              <a:rPr lang="en-US" b="0" kern="0" dirty="0">
                <a:latin typeface="Myriad Pro" panose="020B0503030403020204"/>
              </a:rPr>
              <a:t>Increase the transitional yield plug to 80% from 70% used for the Olympic average yield calculation for ARC.</a:t>
            </a: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algn="l">
              <a:lnSpc>
                <a:spcPct val="90000"/>
              </a:lnSpc>
              <a:defRPr/>
            </a:pPr>
            <a:endParaRPr lang="en-US" kern="0" dirty="0">
              <a:solidFill>
                <a:srgbClr val="660066"/>
              </a:solidFill>
              <a:latin typeface="Comic Sans MS" pitchFamily="66" charset="0"/>
            </a:endParaRPr>
          </a:p>
          <a:p>
            <a:pPr algn="l">
              <a:lnSpc>
                <a:spcPct val="90000"/>
              </a:lnSpc>
              <a:defRPr/>
            </a:pPr>
            <a:endParaRPr lang="en-US" b="0" kern="0" dirty="0">
              <a:solidFill>
                <a:srgbClr val="660066"/>
              </a:solidFill>
              <a:latin typeface="Comic Sans MS" pitchFamily="66" charset="0"/>
            </a:endParaRPr>
          </a:p>
          <a:p>
            <a:pPr marL="285750" indent="-285750">
              <a:lnSpc>
                <a:spcPct val="90000"/>
              </a:lnSpc>
              <a:buFont typeface="Arial" panose="020B0604020202020204" pitchFamily="34" charset="0"/>
              <a:buChar char="•"/>
              <a:defRPr/>
            </a:pPr>
            <a:endParaRPr lang="en-US" kern="0" dirty="0"/>
          </a:p>
          <a:p>
            <a:pPr marL="285750" indent="-285750">
              <a:lnSpc>
                <a:spcPct val="90000"/>
              </a:lnSpc>
              <a:buFont typeface="Arial" panose="020B0604020202020204" pitchFamily="34" charset="0"/>
              <a:buChar char="•"/>
              <a:defRPr/>
            </a:pPr>
            <a:r>
              <a:rPr lang="en-US" kern="0" dirty="0">
                <a:latin typeface="Myriad Pro" panose="020B0503030403020204"/>
              </a:rPr>
              <a:t>A trend yield adjustment, similar to crop insurance’s SCO trend adjustment, will be applied to ARC which will also increase the guarantee in many cases</a:t>
            </a:r>
          </a:p>
          <a:p>
            <a:pPr algn="l">
              <a:lnSpc>
                <a:spcPct val="90000"/>
              </a:lnSpc>
              <a:defRPr/>
            </a:pPr>
            <a:endParaRPr lang="en-US" b="0" kern="0" dirty="0">
              <a:solidFill>
                <a:srgbClr val="660066"/>
              </a:solidFill>
              <a:latin typeface="Comic Sans MS" pitchFamily="66" charset="0"/>
            </a:endParaRPr>
          </a:p>
        </p:txBody>
      </p:sp>
      <p:graphicFrame>
        <p:nvGraphicFramePr>
          <p:cNvPr id="4" name="Table 3">
            <a:extLst>
              <a:ext uri="{FF2B5EF4-FFF2-40B4-BE49-F238E27FC236}">
                <a16:creationId xmlns:a16="http://schemas.microsoft.com/office/drawing/2014/main" id="{4572038C-EDC3-4E65-8387-C8133E14F690}"/>
              </a:ext>
            </a:extLst>
          </p:cNvPr>
          <p:cNvGraphicFramePr>
            <a:graphicFrameLocks noGrp="1"/>
          </p:cNvGraphicFramePr>
          <p:nvPr>
            <p:extLst>
              <p:ext uri="{D42A27DB-BD31-4B8C-83A1-F6EECF244321}">
                <p14:modId xmlns:p14="http://schemas.microsoft.com/office/powerpoint/2010/main" val="243172693"/>
              </p:ext>
            </p:extLst>
          </p:nvPr>
        </p:nvGraphicFramePr>
        <p:xfrm>
          <a:off x="2439952" y="1895400"/>
          <a:ext cx="3455471" cy="2560320"/>
        </p:xfrm>
        <a:graphic>
          <a:graphicData uri="http://schemas.openxmlformats.org/drawingml/2006/table">
            <a:tbl>
              <a:tblPr firstRow="1" bandRow="1">
                <a:tableStyleId>{5C22544A-7EE6-4342-B048-85BDC9FD1C3A}</a:tableStyleId>
              </a:tblPr>
              <a:tblGrid>
                <a:gridCol w="1934679">
                  <a:extLst>
                    <a:ext uri="{9D8B030D-6E8A-4147-A177-3AD203B41FA5}">
                      <a16:colId xmlns:a16="http://schemas.microsoft.com/office/drawing/2014/main" val="20000"/>
                    </a:ext>
                  </a:extLst>
                </a:gridCol>
                <a:gridCol w="1520792">
                  <a:extLst>
                    <a:ext uri="{9D8B030D-6E8A-4147-A177-3AD203B41FA5}">
                      <a16:colId xmlns:a16="http://schemas.microsoft.com/office/drawing/2014/main" val="20001"/>
                    </a:ext>
                  </a:extLst>
                </a:gridCol>
              </a:tblGrid>
              <a:tr h="253361">
                <a:tc gridSpan="2">
                  <a:txBody>
                    <a:bodyPr/>
                    <a:lstStyle/>
                    <a:p>
                      <a:r>
                        <a:rPr lang="en-US" dirty="0"/>
                        <a:t>County Yield</a:t>
                      </a:r>
                      <a:r>
                        <a:rPr lang="en-US" baseline="0" dirty="0"/>
                        <a:t> </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53361">
                <a:tc>
                  <a:txBody>
                    <a:bodyPr/>
                    <a:lstStyle/>
                    <a:p>
                      <a:r>
                        <a:rPr lang="en-US" dirty="0"/>
                        <a:t>2015</a:t>
                      </a:r>
                    </a:p>
                  </a:txBody>
                  <a:tcPr/>
                </a:tc>
                <a:tc>
                  <a:txBody>
                    <a:bodyPr/>
                    <a:lstStyle/>
                    <a:p>
                      <a:r>
                        <a:rPr lang="en-US" dirty="0"/>
                        <a:t>100</a:t>
                      </a:r>
                    </a:p>
                  </a:txBody>
                  <a:tcPr/>
                </a:tc>
                <a:extLst>
                  <a:ext uri="{0D108BD9-81ED-4DB2-BD59-A6C34878D82A}">
                    <a16:rowId xmlns:a16="http://schemas.microsoft.com/office/drawing/2014/main" val="10001"/>
                  </a:ext>
                </a:extLst>
              </a:tr>
              <a:tr h="253361">
                <a:tc>
                  <a:txBody>
                    <a:bodyPr/>
                    <a:lstStyle/>
                    <a:p>
                      <a:r>
                        <a:rPr lang="en-US" dirty="0"/>
                        <a:t>2016</a:t>
                      </a:r>
                    </a:p>
                  </a:txBody>
                  <a:tcPr/>
                </a:tc>
                <a:tc>
                  <a:txBody>
                    <a:bodyPr/>
                    <a:lstStyle/>
                    <a:p>
                      <a:r>
                        <a:rPr lang="en-US" dirty="0"/>
                        <a:t>120</a:t>
                      </a:r>
                    </a:p>
                  </a:txBody>
                  <a:tcPr/>
                </a:tc>
                <a:extLst>
                  <a:ext uri="{0D108BD9-81ED-4DB2-BD59-A6C34878D82A}">
                    <a16:rowId xmlns:a16="http://schemas.microsoft.com/office/drawing/2014/main" val="10002"/>
                  </a:ext>
                </a:extLst>
              </a:tr>
              <a:tr h="253361">
                <a:tc>
                  <a:txBody>
                    <a:bodyPr/>
                    <a:lstStyle/>
                    <a:p>
                      <a:r>
                        <a:rPr lang="en-US" dirty="0"/>
                        <a:t>2017</a:t>
                      </a:r>
                    </a:p>
                  </a:txBody>
                  <a:tcPr/>
                </a:tc>
                <a:tc>
                  <a:txBody>
                    <a:bodyPr/>
                    <a:lstStyle/>
                    <a:p>
                      <a:r>
                        <a:rPr lang="en-US" dirty="0"/>
                        <a:t>80</a:t>
                      </a:r>
                    </a:p>
                  </a:txBody>
                  <a:tcPr/>
                </a:tc>
                <a:extLst>
                  <a:ext uri="{0D108BD9-81ED-4DB2-BD59-A6C34878D82A}">
                    <a16:rowId xmlns:a16="http://schemas.microsoft.com/office/drawing/2014/main" val="10003"/>
                  </a:ext>
                </a:extLst>
              </a:tr>
              <a:tr h="253361">
                <a:tc>
                  <a:txBody>
                    <a:bodyPr/>
                    <a:lstStyle/>
                    <a:p>
                      <a:r>
                        <a:rPr lang="en-US" dirty="0"/>
                        <a:t>2018</a:t>
                      </a:r>
                    </a:p>
                  </a:txBody>
                  <a:tcPr/>
                </a:tc>
                <a:tc>
                  <a:txBody>
                    <a:bodyPr/>
                    <a:lstStyle/>
                    <a:p>
                      <a:r>
                        <a:rPr lang="en-US" dirty="0"/>
                        <a:t>30</a:t>
                      </a:r>
                    </a:p>
                  </a:txBody>
                  <a:tcPr/>
                </a:tc>
                <a:extLst>
                  <a:ext uri="{0D108BD9-81ED-4DB2-BD59-A6C34878D82A}">
                    <a16:rowId xmlns:a16="http://schemas.microsoft.com/office/drawing/2014/main" val="10004"/>
                  </a:ext>
                </a:extLst>
              </a:tr>
              <a:tr h="253361">
                <a:tc>
                  <a:txBody>
                    <a:bodyPr/>
                    <a:lstStyle/>
                    <a:p>
                      <a:r>
                        <a:rPr lang="en-US" dirty="0"/>
                        <a:t>2019</a:t>
                      </a:r>
                    </a:p>
                  </a:txBody>
                  <a:tcPr/>
                </a:tc>
                <a:tc>
                  <a:txBody>
                    <a:bodyPr/>
                    <a:lstStyle/>
                    <a:p>
                      <a:r>
                        <a:rPr lang="en-US" dirty="0"/>
                        <a:t>110</a:t>
                      </a:r>
                    </a:p>
                  </a:txBody>
                  <a:tcPr/>
                </a:tc>
                <a:extLst>
                  <a:ext uri="{0D108BD9-81ED-4DB2-BD59-A6C34878D82A}">
                    <a16:rowId xmlns:a16="http://schemas.microsoft.com/office/drawing/2014/main" val="10005"/>
                  </a:ext>
                </a:extLst>
              </a:tr>
              <a:tr h="253361">
                <a:tc>
                  <a:txBody>
                    <a:bodyPr/>
                    <a:lstStyle/>
                    <a:p>
                      <a:r>
                        <a:rPr lang="en-US" i="1" dirty="0"/>
                        <a:t>Olympic Average</a:t>
                      </a:r>
                    </a:p>
                  </a:txBody>
                  <a:tcPr/>
                </a:tc>
                <a:tc>
                  <a:txBody>
                    <a:bodyPr/>
                    <a:lstStyle/>
                    <a:p>
                      <a:r>
                        <a:rPr lang="en-US" i="1" dirty="0"/>
                        <a:t>96.7</a:t>
                      </a:r>
                    </a:p>
                  </a:txBody>
                  <a:tcPr/>
                </a:tc>
                <a:extLst>
                  <a:ext uri="{0D108BD9-81ED-4DB2-BD59-A6C34878D82A}">
                    <a16:rowId xmlns:a16="http://schemas.microsoft.com/office/drawing/2014/main" val="10006"/>
                  </a:ext>
                </a:extLst>
              </a:tr>
            </a:tbl>
          </a:graphicData>
        </a:graphic>
      </p:graphicFrame>
      <p:sp>
        <p:nvSpPr>
          <p:cNvPr id="2" name="Arrow: Left 1">
            <a:extLst>
              <a:ext uri="{FF2B5EF4-FFF2-40B4-BE49-F238E27FC236}">
                <a16:creationId xmlns:a16="http://schemas.microsoft.com/office/drawing/2014/main" id="{931258BB-E408-4A13-ACD1-E506C390EAD5}"/>
              </a:ext>
            </a:extLst>
          </p:cNvPr>
          <p:cNvSpPr/>
          <p:nvPr/>
        </p:nvSpPr>
        <p:spPr>
          <a:xfrm>
            <a:off x="5209623" y="3252964"/>
            <a:ext cx="137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07C868-39DB-4EEF-94B7-8F835D07A938}"/>
              </a:ext>
            </a:extLst>
          </p:cNvPr>
          <p:cNvSpPr txBox="1"/>
          <p:nvPr/>
        </p:nvSpPr>
        <p:spPr>
          <a:xfrm>
            <a:off x="6668479" y="3013501"/>
            <a:ext cx="3455471" cy="830997"/>
          </a:xfrm>
          <a:prstGeom prst="rect">
            <a:avLst/>
          </a:prstGeom>
          <a:noFill/>
        </p:spPr>
        <p:txBody>
          <a:bodyPr wrap="square" rtlCol="0">
            <a:spAutoFit/>
          </a:bodyPr>
          <a:lstStyle/>
          <a:p>
            <a:r>
              <a:rPr lang="en-US" sz="1600" u="sng" dirty="0"/>
              <a:t>What this means:</a:t>
            </a:r>
          </a:p>
          <a:p>
            <a:r>
              <a:rPr lang="en-US" sz="1600" dirty="0"/>
              <a:t>Low years in county yield history will be replaced by a higher number</a:t>
            </a:r>
          </a:p>
        </p:txBody>
      </p:sp>
      <p:sp>
        <p:nvSpPr>
          <p:cNvPr id="8" name="Arrow: Left 7">
            <a:extLst>
              <a:ext uri="{FF2B5EF4-FFF2-40B4-BE49-F238E27FC236}">
                <a16:creationId xmlns:a16="http://schemas.microsoft.com/office/drawing/2014/main" id="{D9055F77-9BEE-492E-B258-5355C16C9191}"/>
              </a:ext>
            </a:extLst>
          </p:cNvPr>
          <p:cNvSpPr/>
          <p:nvPr/>
        </p:nvSpPr>
        <p:spPr>
          <a:xfrm>
            <a:off x="5294196" y="4058452"/>
            <a:ext cx="13716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BA2DD2-DE07-4BD9-BD38-69A66872CA63}"/>
              </a:ext>
            </a:extLst>
          </p:cNvPr>
          <p:cNvSpPr txBox="1"/>
          <p:nvPr/>
        </p:nvSpPr>
        <p:spPr>
          <a:xfrm>
            <a:off x="6644386" y="3914637"/>
            <a:ext cx="3735559" cy="830997"/>
          </a:xfrm>
          <a:prstGeom prst="rect">
            <a:avLst/>
          </a:prstGeom>
          <a:noFill/>
        </p:spPr>
        <p:txBody>
          <a:bodyPr wrap="square" rtlCol="0">
            <a:spAutoFit/>
          </a:bodyPr>
          <a:lstStyle/>
          <a:p>
            <a:r>
              <a:rPr lang="en-US" sz="1600" dirty="0"/>
              <a:t>This will bring the average up in some cases, raising the ARC-CO guaranteed revenue</a:t>
            </a:r>
          </a:p>
        </p:txBody>
      </p:sp>
    </p:spTree>
    <p:extLst>
      <p:ext uri="{BB962C8B-B14F-4D97-AF65-F5344CB8AC3E}">
        <p14:creationId xmlns:p14="http://schemas.microsoft.com/office/powerpoint/2010/main" val="189291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9853" y="432858"/>
            <a:ext cx="10811934" cy="710142"/>
          </a:xfrm>
        </p:spPr>
        <p:txBody>
          <a:bodyPr>
            <a:normAutofit/>
          </a:bodyPr>
          <a:lstStyle/>
          <a:p>
            <a:r>
              <a:rPr lang="en-US" dirty="0">
                <a:solidFill>
                  <a:srgbClr val="660066"/>
                </a:solidFill>
                <a:effectLst/>
              </a:rPr>
              <a:t>Changes made to ARC County</a:t>
            </a:r>
          </a:p>
        </p:txBody>
      </p:sp>
      <p:sp>
        <p:nvSpPr>
          <p:cNvPr id="7" name="Rectangle 6"/>
          <p:cNvSpPr/>
          <p:nvPr/>
        </p:nvSpPr>
        <p:spPr>
          <a:xfrm>
            <a:off x="749853" y="1689931"/>
            <a:ext cx="9601200" cy="2339102"/>
          </a:xfrm>
          <a:prstGeom prst="rect">
            <a:avLst/>
          </a:prstGeom>
          <a:solidFill>
            <a:schemeClr val="bg1"/>
          </a:solidFill>
        </p:spPr>
        <p:txBody>
          <a:bodyPr wrap="square">
            <a:spAutoFit/>
          </a:bodyPr>
          <a:lstStyle/>
          <a:p>
            <a:pPr marL="457200" indent="-457200" algn="l">
              <a:lnSpc>
                <a:spcPct val="90000"/>
              </a:lnSpc>
              <a:spcAft>
                <a:spcPts val="600"/>
              </a:spcAft>
              <a:buClr>
                <a:schemeClr val="accent5"/>
              </a:buClr>
              <a:buFont typeface="Arial" panose="020B0604020202020204" pitchFamily="34" charset="0"/>
              <a:buChar char="•"/>
              <a:defRPr/>
            </a:pPr>
            <a:r>
              <a:rPr lang="en-US" sz="2000" b="0" kern="0" dirty="0">
                <a:latin typeface="Myriad Pro" panose="020B0503030403020204"/>
              </a:rPr>
              <a:t>ARC payments wil</a:t>
            </a:r>
            <a:r>
              <a:rPr lang="en-US" sz="2000" kern="0" dirty="0">
                <a:latin typeface="Myriad Pro" panose="020B0503030403020204"/>
              </a:rPr>
              <a:t>l be </a:t>
            </a:r>
            <a:r>
              <a:rPr lang="en-US" sz="2000" b="0" kern="0" dirty="0">
                <a:latin typeface="Myriad Pro" panose="020B0503030403020204"/>
              </a:rPr>
              <a:t>based on county where base acres are located rather than administrative county.</a:t>
            </a:r>
          </a:p>
          <a:p>
            <a:pPr algn="l">
              <a:lnSpc>
                <a:spcPct val="90000"/>
              </a:lnSpc>
              <a:spcAft>
                <a:spcPts val="600"/>
              </a:spcAft>
              <a:buClr>
                <a:schemeClr val="accent5"/>
              </a:buClr>
              <a:defRPr/>
            </a:pPr>
            <a:endParaRPr lang="en-US" sz="2000" b="0" kern="0" dirty="0">
              <a:latin typeface="Myriad Pro" panose="020B0503030403020204"/>
            </a:endParaRPr>
          </a:p>
          <a:p>
            <a:pPr marL="457200" indent="-457200">
              <a:lnSpc>
                <a:spcPct val="90000"/>
              </a:lnSpc>
              <a:spcAft>
                <a:spcPts val="600"/>
              </a:spcAft>
              <a:buClr>
                <a:schemeClr val="accent5"/>
              </a:buClr>
              <a:buFont typeface="Arial" panose="020B0604020202020204" pitchFamily="34" charset="0"/>
              <a:buChar char="•"/>
              <a:defRPr/>
            </a:pPr>
            <a:r>
              <a:rPr lang="en-US" sz="2000" kern="0" dirty="0">
                <a:latin typeface="Myriad Pro" panose="020B0503030403020204"/>
              </a:rPr>
              <a:t>Prioritize RMA data in the calculation of county yields used for the ARC guarantee and actual yields. </a:t>
            </a:r>
          </a:p>
          <a:p>
            <a:pPr marL="457200" indent="-457200" algn="l">
              <a:lnSpc>
                <a:spcPct val="90000"/>
              </a:lnSpc>
              <a:spcAft>
                <a:spcPts val="600"/>
              </a:spcAft>
              <a:buClr>
                <a:schemeClr val="accent5"/>
              </a:buClr>
              <a:buFont typeface="Arial" panose="020B0604020202020204" pitchFamily="34" charset="0"/>
              <a:buChar char="•"/>
              <a:defRPr/>
            </a:pPr>
            <a:endParaRPr lang="en-US" sz="2000" b="0" kern="0" dirty="0">
              <a:latin typeface="Myriad Pro" panose="020B0503030403020204"/>
            </a:endParaRPr>
          </a:p>
          <a:p>
            <a:pPr algn="l">
              <a:lnSpc>
                <a:spcPct val="90000"/>
              </a:lnSpc>
              <a:spcAft>
                <a:spcPts val="600"/>
              </a:spcAft>
              <a:buClr>
                <a:schemeClr val="accent5"/>
              </a:buClr>
              <a:defRPr/>
            </a:pPr>
            <a:endParaRPr lang="en-US" sz="2000" b="0" kern="0" dirty="0">
              <a:latin typeface="Myriad Pro" panose="020B0503030403020204"/>
            </a:endParaRPr>
          </a:p>
        </p:txBody>
      </p:sp>
    </p:spTree>
    <p:extLst>
      <p:ext uri="{BB962C8B-B14F-4D97-AF65-F5344CB8AC3E}">
        <p14:creationId xmlns:p14="http://schemas.microsoft.com/office/powerpoint/2010/main" val="149098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9853" y="432858"/>
            <a:ext cx="10811934" cy="710142"/>
          </a:xfrm>
        </p:spPr>
        <p:txBody>
          <a:bodyPr>
            <a:normAutofit/>
          </a:bodyPr>
          <a:lstStyle/>
          <a:p>
            <a:r>
              <a:rPr lang="en-US" dirty="0">
                <a:solidFill>
                  <a:srgbClr val="660066"/>
                </a:solidFill>
                <a:effectLst/>
              </a:rPr>
              <a:t>Changes made to ARC County</a:t>
            </a:r>
          </a:p>
        </p:txBody>
      </p:sp>
      <p:sp>
        <p:nvSpPr>
          <p:cNvPr id="7" name="Rectangle 6"/>
          <p:cNvSpPr/>
          <p:nvPr/>
        </p:nvSpPr>
        <p:spPr>
          <a:xfrm>
            <a:off x="749853" y="1689931"/>
            <a:ext cx="9601200" cy="3400931"/>
          </a:xfrm>
          <a:prstGeom prst="rect">
            <a:avLst/>
          </a:prstGeom>
          <a:solidFill>
            <a:schemeClr val="bg1"/>
          </a:solidFill>
        </p:spPr>
        <p:txBody>
          <a:bodyPr wrap="square">
            <a:spAutoFit/>
          </a:bodyPr>
          <a:lstStyle/>
          <a:p>
            <a:pPr marL="457200" indent="-457200">
              <a:lnSpc>
                <a:spcPct val="90000"/>
              </a:lnSpc>
              <a:spcAft>
                <a:spcPts val="600"/>
              </a:spcAft>
              <a:buClr>
                <a:schemeClr val="accent5"/>
              </a:buClr>
              <a:buFont typeface="Arial" panose="020B0604020202020204" pitchFamily="34" charset="0"/>
              <a:buChar char="•"/>
              <a:defRPr/>
            </a:pPr>
            <a:r>
              <a:rPr lang="en-US" sz="2000" kern="0" dirty="0">
                <a:latin typeface="Myriad Pro" panose="020B0503030403020204"/>
              </a:rPr>
              <a:t>There will be a separate irrigated and non-irrigated yield ARC guarantee in more counties.</a:t>
            </a:r>
          </a:p>
          <a:p>
            <a:pPr marL="914400" lvl="1" indent="-457200">
              <a:lnSpc>
                <a:spcPct val="90000"/>
              </a:lnSpc>
              <a:spcAft>
                <a:spcPts val="600"/>
              </a:spcAft>
              <a:buClr>
                <a:schemeClr val="accent5"/>
              </a:buClr>
              <a:buFont typeface="Arial" panose="020B0604020202020204" pitchFamily="34" charset="0"/>
              <a:buChar char="•"/>
              <a:defRPr/>
            </a:pPr>
            <a:r>
              <a:rPr lang="en-US" sz="2000" kern="0" dirty="0">
                <a:latin typeface="Myriad Pro" panose="020B0503030403020204"/>
              </a:rPr>
              <a:t>Had to have 3 out of 5 years of RMA data for each practice (2013-2017)</a:t>
            </a:r>
          </a:p>
          <a:p>
            <a:pPr marL="914400" lvl="1" indent="-457200">
              <a:lnSpc>
                <a:spcPct val="90000"/>
              </a:lnSpc>
              <a:spcAft>
                <a:spcPts val="600"/>
              </a:spcAft>
              <a:buClr>
                <a:schemeClr val="accent5"/>
              </a:buClr>
              <a:buFont typeface="Arial" panose="020B0604020202020204" pitchFamily="34" charset="0"/>
              <a:buChar char="•"/>
              <a:defRPr/>
            </a:pPr>
            <a:r>
              <a:rPr lang="en-US" sz="2000" kern="0" dirty="0">
                <a:latin typeface="Myriad Pro" panose="020B0503030403020204"/>
              </a:rPr>
              <a:t>OR at least 10% of the crop in the county AND at least 5,000 acres each year from 2013-2017</a:t>
            </a:r>
          </a:p>
          <a:p>
            <a:pPr lvl="1">
              <a:lnSpc>
                <a:spcPct val="90000"/>
              </a:lnSpc>
              <a:spcAft>
                <a:spcPts val="600"/>
              </a:spcAft>
              <a:buClr>
                <a:schemeClr val="accent5"/>
              </a:buClr>
              <a:defRPr/>
            </a:pPr>
            <a:endParaRPr lang="en-US" sz="2000" kern="0" dirty="0">
              <a:latin typeface="Myriad Pro" panose="020B0503030403020204"/>
            </a:endParaRPr>
          </a:p>
          <a:p>
            <a:pPr marL="342900" indent="-342900">
              <a:lnSpc>
                <a:spcPct val="90000"/>
              </a:lnSpc>
              <a:spcAft>
                <a:spcPts val="600"/>
              </a:spcAft>
              <a:buClr>
                <a:srgbClr val="0070C0"/>
              </a:buClr>
              <a:buFont typeface="Arial" panose="020B0604020202020204" pitchFamily="34" charset="0"/>
              <a:buChar char="•"/>
              <a:defRPr/>
            </a:pPr>
            <a:r>
              <a:rPr lang="en-US" sz="2000" dirty="0">
                <a:latin typeface="Myriad Pro" panose="020B0503030403020204" pitchFamily="34" charset="0"/>
              </a:rPr>
              <a:t>The 5 year guarantee will have a “lag” year</a:t>
            </a:r>
          </a:p>
          <a:p>
            <a:pPr marL="800100" lvl="1" indent="-342900">
              <a:lnSpc>
                <a:spcPct val="90000"/>
              </a:lnSpc>
              <a:spcAft>
                <a:spcPts val="600"/>
              </a:spcAft>
              <a:buClr>
                <a:srgbClr val="0070C0"/>
              </a:buClr>
              <a:buFont typeface="Arial" panose="020B0604020202020204" pitchFamily="34" charset="0"/>
              <a:buChar char="•"/>
              <a:defRPr/>
            </a:pPr>
            <a:r>
              <a:rPr lang="en-US" sz="2000" dirty="0">
                <a:latin typeface="Myriad Pro" panose="020B0503030403020204" pitchFamily="34" charset="0"/>
              </a:rPr>
              <a:t>2019 Guarantee will include years 2013-2017</a:t>
            </a:r>
          </a:p>
          <a:p>
            <a:pPr marL="800100" lvl="1" indent="-342900">
              <a:lnSpc>
                <a:spcPct val="90000"/>
              </a:lnSpc>
              <a:spcAft>
                <a:spcPts val="600"/>
              </a:spcAft>
              <a:buClr>
                <a:srgbClr val="0070C0"/>
              </a:buClr>
              <a:buFont typeface="Arial" panose="020B0604020202020204" pitchFamily="34" charset="0"/>
              <a:buChar char="•"/>
              <a:defRPr/>
            </a:pPr>
            <a:r>
              <a:rPr lang="en-US" sz="2000" dirty="0">
                <a:latin typeface="Myriad Pro" panose="020B0503030403020204" pitchFamily="34" charset="0"/>
              </a:rPr>
              <a:t>2020 Guarantee will include years 2014-2018</a:t>
            </a:r>
          </a:p>
          <a:p>
            <a:pPr algn="l">
              <a:lnSpc>
                <a:spcPct val="90000"/>
              </a:lnSpc>
              <a:spcAft>
                <a:spcPts val="600"/>
              </a:spcAft>
              <a:buClr>
                <a:schemeClr val="accent5"/>
              </a:buClr>
              <a:defRPr/>
            </a:pPr>
            <a:endParaRPr lang="en-US" sz="2000" b="0" kern="0" dirty="0">
              <a:latin typeface="Myriad Pro" panose="020B0503030403020204"/>
            </a:endParaRPr>
          </a:p>
        </p:txBody>
      </p:sp>
    </p:spTree>
    <p:extLst>
      <p:ext uri="{BB962C8B-B14F-4D97-AF65-F5344CB8AC3E}">
        <p14:creationId xmlns:p14="http://schemas.microsoft.com/office/powerpoint/2010/main" val="93096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79" y="560713"/>
            <a:ext cx="10850233" cy="706964"/>
          </a:xfrm>
        </p:spPr>
        <p:txBody>
          <a:bodyPr/>
          <a:lstStyle/>
          <a:p>
            <a:r>
              <a:rPr lang="en-US" sz="4000" b="1" dirty="0">
                <a:solidFill>
                  <a:srgbClr val="FF0000"/>
                </a:solidFill>
              </a:rPr>
              <a:t>U.S. Wheat Ending Stocks &amp; Prices</a:t>
            </a:r>
          </a:p>
        </p:txBody>
      </p:sp>
      <p:pic>
        <p:nvPicPr>
          <p:cNvPr id="8" name="Picture 7" descr="Dept Logo.png"/>
          <p:cNvPicPr>
            <a:picLocks noChangeAspect="1"/>
          </p:cNvPicPr>
          <p:nvPr/>
        </p:nvPicPr>
        <p:blipFill>
          <a:blip r:embed="rId3" cstate="print"/>
          <a:stretch>
            <a:fillRect/>
          </a:stretch>
        </p:blipFill>
        <p:spPr>
          <a:xfrm>
            <a:off x="10524392" y="6587124"/>
            <a:ext cx="1600200" cy="195805"/>
          </a:xfrm>
          <a:prstGeom prst="rect">
            <a:avLst/>
          </a:prstGeom>
          <a:solidFill>
            <a:srgbClr val="7030A0"/>
          </a:solidFill>
        </p:spPr>
      </p:pic>
      <p:pic>
        <p:nvPicPr>
          <p:cNvPr id="24" name="Picture 23"/>
          <p:cNvPicPr>
            <a:picLocks noChangeAspect="1"/>
          </p:cNvPicPr>
          <p:nvPr/>
        </p:nvPicPr>
        <p:blipFill>
          <a:blip r:embed="rId4"/>
          <a:stretch>
            <a:fillRect/>
          </a:stretch>
        </p:blipFill>
        <p:spPr>
          <a:xfrm>
            <a:off x="418738" y="1364848"/>
            <a:ext cx="11306415" cy="5222276"/>
          </a:xfrm>
          <a:prstGeom prst="rect">
            <a:avLst/>
          </a:prstGeom>
        </p:spPr>
      </p:pic>
    </p:spTree>
    <p:extLst>
      <p:ext uri="{BB962C8B-B14F-4D97-AF65-F5344CB8AC3E}">
        <p14:creationId xmlns:p14="http://schemas.microsoft.com/office/powerpoint/2010/main" val="1181794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DA9B76-7D16-438D-ADF8-B486DDF6E3EF}"/>
              </a:ext>
            </a:extLst>
          </p:cNvPr>
          <p:cNvSpPr>
            <a:spLocks noGrp="1"/>
          </p:cNvSpPr>
          <p:nvPr>
            <p:ph type="title"/>
          </p:nvPr>
        </p:nvSpPr>
        <p:spPr>
          <a:xfrm>
            <a:off x="290945" y="432858"/>
            <a:ext cx="3979719" cy="1053042"/>
          </a:xfrm>
        </p:spPr>
        <p:txBody>
          <a:bodyPr>
            <a:normAutofit fontScale="90000"/>
          </a:bodyPr>
          <a:lstStyle/>
          <a:p>
            <a:r>
              <a:rPr lang="en-US" dirty="0">
                <a:solidFill>
                  <a:srgbClr val="660066"/>
                </a:solidFill>
                <a:effectLst/>
              </a:rPr>
              <a:t>What program should I choose?</a:t>
            </a:r>
          </a:p>
        </p:txBody>
      </p:sp>
      <p:sp>
        <p:nvSpPr>
          <p:cNvPr id="7" name="TextBox 6">
            <a:extLst>
              <a:ext uri="{FF2B5EF4-FFF2-40B4-BE49-F238E27FC236}">
                <a16:creationId xmlns:a16="http://schemas.microsoft.com/office/drawing/2014/main" id="{C7F7BC3D-E456-4099-B570-20D00EA5C1E1}"/>
              </a:ext>
            </a:extLst>
          </p:cNvPr>
          <p:cNvSpPr txBox="1"/>
          <p:nvPr/>
        </p:nvSpPr>
        <p:spPr>
          <a:xfrm>
            <a:off x="290945" y="1621771"/>
            <a:ext cx="397971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PLC payments will be made if the MYA price drops below $5.50</a:t>
            </a:r>
          </a:p>
          <a:p>
            <a:endParaRPr lang="en-US" sz="1600" dirty="0"/>
          </a:p>
          <a:p>
            <a:pPr marL="285750" indent="-285750">
              <a:buFont typeface="Arial" panose="020B0604020202020204" pitchFamily="34" charset="0"/>
              <a:buChar char="•"/>
            </a:pPr>
            <a:r>
              <a:rPr lang="en-US" sz="1600" b="1" u="sng" dirty="0"/>
              <a:t>PLC payment will exceed ARC-CO payments at any yield level if price drops below </a:t>
            </a:r>
            <a:r>
              <a:rPr lang="en-US" sz="1600" b="1" u="sng" dirty="0">
                <a:solidFill>
                  <a:srgbClr val="C00000"/>
                </a:solidFill>
              </a:rPr>
              <a:t>$4.93</a:t>
            </a:r>
          </a:p>
          <a:p>
            <a:endParaRPr lang="en-US" sz="1600" dirty="0"/>
          </a:p>
          <a:p>
            <a:pPr marL="285750" indent="-285750">
              <a:buFont typeface="Arial" panose="020B0604020202020204" pitchFamily="34" charset="0"/>
              <a:buChar char="•"/>
            </a:pPr>
            <a:r>
              <a:rPr lang="en-US" sz="1600" b="1" u="sng" dirty="0"/>
              <a:t>With an average yield (</a:t>
            </a:r>
            <a:r>
              <a:rPr lang="en-US" sz="1600" b="1" u="sng" dirty="0">
                <a:solidFill>
                  <a:srgbClr val="C00000"/>
                </a:solidFill>
              </a:rPr>
              <a:t>50</a:t>
            </a:r>
            <a:r>
              <a:rPr lang="en-US" sz="1600" b="1" u="sng" dirty="0"/>
              <a:t> bushels), ARC-CO will not start paying until price falls below </a:t>
            </a:r>
            <a:r>
              <a:rPr lang="en-US" sz="1600" b="1" u="sng" dirty="0">
                <a:solidFill>
                  <a:srgbClr val="C00000"/>
                </a:solidFill>
              </a:rPr>
              <a:t>$4.77</a:t>
            </a:r>
          </a:p>
          <a:p>
            <a:endParaRPr lang="en-US" sz="1600" b="1" u="sng" dirty="0">
              <a:solidFill>
                <a:srgbClr val="C00000"/>
              </a:solidFill>
            </a:endParaRPr>
          </a:p>
          <a:p>
            <a:pPr marL="285750" indent="-285750">
              <a:buFont typeface="Arial" panose="020B0604020202020204" pitchFamily="34" charset="0"/>
              <a:buChar char="•"/>
            </a:pPr>
            <a:r>
              <a:rPr lang="en-US" sz="1600" dirty="0"/>
              <a:t>If the county yield is </a:t>
            </a:r>
            <a:r>
              <a:rPr lang="en-US" sz="1600" i="1" dirty="0"/>
              <a:t>lower</a:t>
            </a:r>
            <a:r>
              <a:rPr lang="en-US" sz="1600" dirty="0"/>
              <a:t> than average, ARC-CO will pay at much higher prices BUT if the county yield is </a:t>
            </a:r>
            <a:r>
              <a:rPr lang="en-US" sz="1600" i="1" dirty="0"/>
              <a:t>higher</a:t>
            </a:r>
            <a:r>
              <a:rPr lang="en-US" sz="1600" dirty="0"/>
              <a:t> than average, it will take a large price loss to trigger any payment</a:t>
            </a:r>
          </a:p>
          <a:p>
            <a:endParaRPr lang="en-US" sz="1600" b="1" u="sng" dirty="0">
              <a:solidFill>
                <a:srgbClr val="C00000"/>
              </a:solidFill>
            </a:endParaRPr>
          </a:p>
          <a:p>
            <a:pPr marL="285750" indent="-285750">
              <a:buFont typeface="Arial" panose="020B0604020202020204" pitchFamily="34" charset="0"/>
              <a:buChar char="•"/>
            </a:pPr>
            <a:r>
              <a:rPr lang="en-US" sz="1600" dirty="0"/>
              <a:t> ARC-CO maximum payment will be </a:t>
            </a:r>
            <a:r>
              <a:rPr lang="en-US" sz="1600" dirty="0">
                <a:solidFill>
                  <a:srgbClr val="C00000"/>
                </a:solidFill>
              </a:rPr>
              <a:t>$28.24</a:t>
            </a:r>
            <a:r>
              <a:rPr lang="en-US" sz="1600" dirty="0"/>
              <a:t> per acre in 2019</a:t>
            </a:r>
          </a:p>
        </p:txBody>
      </p:sp>
      <p:pic>
        <p:nvPicPr>
          <p:cNvPr id="3" name="Picture 2">
            <a:extLst>
              <a:ext uri="{FF2B5EF4-FFF2-40B4-BE49-F238E27FC236}">
                <a16:creationId xmlns:a16="http://schemas.microsoft.com/office/drawing/2014/main" id="{AAA824E0-8982-43E9-909E-51513051F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31" y="163229"/>
            <a:ext cx="7493136" cy="6321411"/>
          </a:xfrm>
          <a:prstGeom prst="rect">
            <a:avLst/>
          </a:prstGeom>
        </p:spPr>
      </p:pic>
    </p:spTree>
    <p:extLst>
      <p:ext uri="{BB962C8B-B14F-4D97-AF65-F5344CB8AC3E}">
        <p14:creationId xmlns:p14="http://schemas.microsoft.com/office/powerpoint/2010/main" val="377006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2273" y="267183"/>
            <a:ext cx="10243595" cy="762000"/>
          </a:xfrm>
          <a:prstGeom prst="rect">
            <a:avLst/>
          </a:prstGeom>
          <a:solidFill>
            <a:srgbClr val="401B5B"/>
          </a:solidFill>
        </p:spPr>
        <p:txBody>
          <a:bodyPr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en-US" sz="4400" b="1" dirty="0">
                <a:solidFill>
                  <a:srgbClr val="FFFF00"/>
                </a:solidFill>
              </a:rPr>
              <a:t>U.S. Corn % Stocks/Use  </a:t>
            </a:r>
            <a:r>
              <a:rPr lang="en-US" sz="4400" b="1" i="1" dirty="0">
                <a:solidFill>
                  <a:srgbClr val="FFFF00"/>
                </a:solidFill>
              </a:rPr>
              <a:t>vs</a:t>
            </a:r>
            <a:r>
              <a:rPr lang="en-US" sz="4400" b="1" dirty="0">
                <a:solidFill>
                  <a:srgbClr val="FFFF00"/>
                </a:solidFill>
              </a:rPr>
              <a:t>  Price$</a:t>
            </a:r>
            <a:endParaRPr lang="en-US" sz="4400" dirty="0">
              <a:solidFill>
                <a:srgbClr val="FFFF00"/>
              </a:solidFill>
            </a:endParaRPr>
          </a:p>
        </p:txBody>
      </p:sp>
      <p:pic>
        <p:nvPicPr>
          <p:cNvPr id="3" name="Picture 2"/>
          <p:cNvPicPr>
            <a:picLocks noChangeAspect="1"/>
          </p:cNvPicPr>
          <p:nvPr/>
        </p:nvPicPr>
        <p:blipFill>
          <a:blip r:embed="rId3"/>
          <a:stretch>
            <a:fillRect/>
          </a:stretch>
        </p:blipFill>
        <p:spPr>
          <a:xfrm>
            <a:off x="613458" y="1180618"/>
            <a:ext cx="11076972" cy="5578997"/>
          </a:xfrm>
          <a:prstGeom prst="rect">
            <a:avLst/>
          </a:prstGeom>
        </p:spPr>
      </p:pic>
    </p:spTree>
    <p:extLst>
      <p:ext uri="{BB962C8B-B14F-4D97-AF65-F5344CB8AC3E}">
        <p14:creationId xmlns:p14="http://schemas.microsoft.com/office/powerpoint/2010/main" val="1787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2273" y="267183"/>
            <a:ext cx="10243595" cy="762000"/>
          </a:xfrm>
          <a:prstGeom prst="rect">
            <a:avLst/>
          </a:prstGeom>
          <a:solidFill>
            <a:srgbClr val="401B5B"/>
          </a:solidFill>
        </p:spPr>
        <p:txBody>
          <a:bodyPr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en-US" sz="4400" b="1" dirty="0">
                <a:solidFill>
                  <a:srgbClr val="FFFF00"/>
                </a:solidFill>
              </a:rPr>
              <a:t>U.S. Sorghum % Stocks/Use  </a:t>
            </a:r>
            <a:r>
              <a:rPr lang="en-US" sz="4400" b="1" i="1" dirty="0">
                <a:solidFill>
                  <a:srgbClr val="FFFF00"/>
                </a:solidFill>
              </a:rPr>
              <a:t>vs</a:t>
            </a:r>
            <a:r>
              <a:rPr lang="en-US" sz="4400" b="1" dirty="0">
                <a:solidFill>
                  <a:srgbClr val="FFFF00"/>
                </a:solidFill>
              </a:rPr>
              <a:t>  Price$</a:t>
            </a:r>
            <a:endParaRPr lang="en-US" sz="4400" dirty="0">
              <a:solidFill>
                <a:srgbClr val="FFFF00"/>
              </a:solidFill>
            </a:endParaRPr>
          </a:p>
        </p:txBody>
      </p:sp>
      <p:pic>
        <p:nvPicPr>
          <p:cNvPr id="4" name="Picture 3"/>
          <p:cNvPicPr>
            <a:picLocks noChangeAspect="1"/>
          </p:cNvPicPr>
          <p:nvPr/>
        </p:nvPicPr>
        <p:blipFill>
          <a:blip r:embed="rId3"/>
          <a:stretch>
            <a:fillRect/>
          </a:stretch>
        </p:blipFill>
        <p:spPr>
          <a:xfrm>
            <a:off x="295275" y="1029183"/>
            <a:ext cx="11601450" cy="5614685"/>
          </a:xfrm>
          <a:prstGeom prst="rect">
            <a:avLst/>
          </a:prstGeom>
        </p:spPr>
      </p:pic>
    </p:spTree>
    <p:extLst>
      <p:ext uri="{BB962C8B-B14F-4D97-AF65-F5344CB8AC3E}">
        <p14:creationId xmlns:p14="http://schemas.microsoft.com/office/powerpoint/2010/main" val="19691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DA9B76-7D16-438D-ADF8-B486DDF6E3EF}"/>
              </a:ext>
            </a:extLst>
          </p:cNvPr>
          <p:cNvSpPr>
            <a:spLocks noGrp="1"/>
          </p:cNvSpPr>
          <p:nvPr>
            <p:ph type="title"/>
          </p:nvPr>
        </p:nvSpPr>
        <p:spPr>
          <a:xfrm>
            <a:off x="290945" y="432858"/>
            <a:ext cx="3979719" cy="1053042"/>
          </a:xfrm>
        </p:spPr>
        <p:txBody>
          <a:bodyPr>
            <a:normAutofit fontScale="90000"/>
          </a:bodyPr>
          <a:lstStyle/>
          <a:p>
            <a:r>
              <a:rPr lang="en-US" dirty="0">
                <a:solidFill>
                  <a:srgbClr val="660066"/>
                </a:solidFill>
                <a:effectLst/>
              </a:rPr>
              <a:t>What program should I choose?</a:t>
            </a:r>
          </a:p>
        </p:txBody>
      </p:sp>
      <p:sp>
        <p:nvSpPr>
          <p:cNvPr id="5" name="TextBox 4">
            <a:extLst>
              <a:ext uri="{FF2B5EF4-FFF2-40B4-BE49-F238E27FC236}">
                <a16:creationId xmlns:a16="http://schemas.microsoft.com/office/drawing/2014/main" id="{1A948EF5-77AA-4983-ADFC-EA828B189865}"/>
              </a:ext>
            </a:extLst>
          </p:cNvPr>
          <p:cNvSpPr txBox="1"/>
          <p:nvPr/>
        </p:nvSpPr>
        <p:spPr>
          <a:xfrm>
            <a:off x="290945" y="1621771"/>
            <a:ext cx="397971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PLC payments will be made if the MYA price drops below $3.70</a:t>
            </a:r>
          </a:p>
          <a:p>
            <a:endParaRPr lang="en-US" sz="1600" dirty="0"/>
          </a:p>
          <a:p>
            <a:pPr marL="285750" indent="-285750">
              <a:buFont typeface="Arial" panose="020B0604020202020204" pitchFamily="34" charset="0"/>
              <a:buChar char="•"/>
            </a:pPr>
            <a:r>
              <a:rPr lang="en-US" sz="1600" b="1" u="sng" dirty="0"/>
              <a:t>PLC payment will exceed ARC-CO payments at any yield level if price drops below </a:t>
            </a:r>
            <a:r>
              <a:rPr lang="en-US" sz="1600" b="1" u="sng" dirty="0">
                <a:solidFill>
                  <a:srgbClr val="C00000"/>
                </a:solidFill>
              </a:rPr>
              <a:t>$3.33</a:t>
            </a:r>
          </a:p>
          <a:p>
            <a:endParaRPr lang="en-US" sz="1600" dirty="0"/>
          </a:p>
          <a:p>
            <a:pPr marL="285750" indent="-285750">
              <a:buFont typeface="Arial" panose="020B0604020202020204" pitchFamily="34" charset="0"/>
              <a:buChar char="•"/>
            </a:pPr>
            <a:r>
              <a:rPr lang="en-US" sz="1600" b="1" u="sng" dirty="0"/>
              <a:t>With an average yield (</a:t>
            </a:r>
            <a:r>
              <a:rPr lang="en-US" sz="1600" b="1" u="sng" dirty="0">
                <a:solidFill>
                  <a:srgbClr val="C00000"/>
                </a:solidFill>
              </a:rPr>
              <a:t>81</a:t>
            </a:r>
            <a:r>
              <a:rPr lang="en-US" sz="1600" b="1" u="sng" dirty="0"/>
              <a:t> bushels), ARC-CO will not start paying until price falls below </a:t>
            </a:r>
            <a:r>
              <a:rPr lang="en-US" sz="1600" b="1" u="sng" dirty="0">
                <a:solidFill>
                  <a:srgbClr val="C00000"/>
                </a:solidFill>
              </a:rPr>
              <a:t>$3.15</a:t>
            </a:r>
          </a:p>
          <a:p>
            <a:endParaRPr lang="en-US" sz="1600" b="1" u="sng" dirty="0">
              <a:solidFill>
                <a:srgbClr val="C00000"/>
              </a:solidFill>
            </a:endParaRPr>
          </a:p>
          <a:p>
            <a:pPr marL="285750" indent="-285750">
              <a:buFont typeface="Arial" panose="020B0604020202020204" pitchFamily="34" charset="0"/>
              <a:buChar char="•"/>
            </a:pPr>
            <a:r>
              <a:rPr lang="en-US" sz="1600" dirty="0"/>
              <a:t>If the county yield is </a:t>
            </a:r>
            <a:r>
              <a:rPr lang="en-US" sz="1600" i="1" dirty="0"/>
              <a:t>lower</a:t>
            </a:r>
            <a:r>
              <a:rPr lang="en-US" sz="1600" dirty="0"/>
              <a:t> than average, ARC-CO will pay at much higher prices BUT if the county yield is </a:t>
            </a:r>
            <a:r>
              <a:rPr lang="en-US" sz="1600" i="1" dirty="0"/>
              <a:t>higher</a:t>
            </a:r>
            <a:r>
              <a:rPr lang="en-US" sz="1600" dirty="0"/>
              <a:t> than average, it will take a large price loss to trigger any payment</a:t>
            </a:r>
          </a:p>
          <a:p>
            <a:endParaRPr lang="en-US" sz="1600" b="1" u="sng" dirty="0">
              <a:solidFill>
                <a:srgbClr val="C00000"/>
              </a:solidFill>
            </a:endParaRPr>
          </a:p>
          <a:p>
            <a:pPr marL="285750" indent="-285750">
              <a:buFont typeface="Arial" panose="020B0604020202020204" pitchFamily="34" charset="0"/>
              <a:buChar char="•"/>
            </a:pPr>
            <a:r>
              <a:rPr lang="en-US" sz="1600" dirty="0"/>
              <a:t> ARC-CO maximum payment will be </a:t>
            </a:r>
            <a:r>
              <a:rPr lang="en-US" sz="1600" dirty="0">
                <a:solidFill>
                  <a:srgbClr val="C00000"/>
                </a:solidFill>
              </a:rPr>
              <a:t>$29.93</a:t>
            </a:r>
            <a:r>
              <a:rPr lang="en-US" sz="1600" dirty="0"/>
              <a:t> per acre in 2019</a:t>
            </a:r>
          </a:p>
        </p:txBody>
      </p:sp>
      <p:pic>
        <p:nvPicPr>
          <p:cNvPr id="4" name="Picture 3">
            <a:extLst>
              <a:ext uri="{FF2B5EF4-FFF2-40B4-BE49-F238E27FC236}">
                <a16:creationId xmlns:a16="http://schemas.microsoft.com/office/drawing/2014/main" id="{4F85694F-7133-44DB-95EC-13BA175F0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664" y="138550"/>
            <a:ext cx="7475685" cy="6286592"/>
          </a:xfrm>
          <a:prstGeom prst="rect">
            <a:avLst/>
          </a:prstGeom>
        </p:spPr>
      </p:pic>
    </p:spTree>
    <p:extLst>
      <p:ext uri="{BB962C8B-B14F-4D97-AF65-F5344CB8AC3E}">
        <p14:creationId xmlns:p14="http://schemas.microsoft.com/office/powerpoint/2010/main" val="248644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28" y="630097"/>
            <a:ext cx="10811934" cy="891054"/>
          </a:xfrm>
        </p:spPr>
        <p:txBody>
          <a:bodyPr>
            <a:normAutofit fontScale="90000"/>
          </a:bodyPr>
          <a:lstStyle/>
          <a:p>
            <a:r>
              <a:rPr lang="en-US" dirty="0"/>
              <a:t>Farm Bill Budget</a:t>
            </a:r>
            <a:br>
              <a:rPr lang="en-US" dirty="0"/>
            </a:br>
            <a:r>
              <a:rPr lang="en-US" sz="2800" dirty="0"/>
              <a:t>Projected Outlays, FY2019-2028</a:t>
            </a:r>
          </a:p>
        </p:txBody>
      </p:sp>
      <p:graphicFrame>
        <p:nvGraphicFramePr>
          <p:cNvPr id="7" name="Content Placeholder 6">
            <a:extLst>
              <a:ext uri="{FF2B5EF4-FFF2-40B4-BE49-F238E27FC236}">
                <a16:creationId xmlns:a16="http://schemas.microsoft.com/office/drawing/2014/main" id="{660500AE-7901-4A46-BF87-582463BB85F3}"/>
              </a:ext>
            </a:extLst>
          </p:cNvPr>
          <p:cNvGraphicFramePr>
            <a:graphicFrameLocks noGrp="1"/>
          </p:cNvGraphicFramePr>
          <p:nvPr>
            <p:ph idx="1"/>
            <p:extLst/>
          </p:nvPr>
        </p:nvGraphicFramePr>
        <p:xfrm>
          <a:off x="1989746" y="1871863"/>
          <a:ext cx="8156895" cy="430145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BD199C2-7F8E-4664-9DA3-9DA112360F41}"/>
              </a:ext>
            </a:extLst>
          </p:cNvPr>
          <p:cNvSpPr txBox="1"/>
          <p:nvPr/>
        </p:nvSpPr>
        <p:spPr>
          <a:xfrm>
            <a:off x="4140156" y="6050207"/>
            <a:ext cx="4886274" cy="246221"/>
          </a:xfrm>
          <a:prstGeom prst="rect">
            <a:avLst/>
          </a:prstGeom>
          <a:noFill/>
        </p:spPr>
        <p:txBody>
          <a:bodyPr wrap="none" rtlCol="0">
            <a:spAutoFit/>
          </a:bodyPr>
          <a:lstStyle/>
          <a:p>
            <a:pPr>
              <a:buNone/>
            </a:pPr>
            <a:r>
              <a:rPr lang="en-US" sz="1000" dirty="0"/>
              <a:t>Source: Congressional Research Service and Congressional Budget Office</a:t>
            </a:r>
          </a:p>
        </p:txBody>
      </p:sp>
    </p:spTree>
    <p:extLst>
      <p:ext uri="{BB962C8B-B14F-4D97-AF65-F5344CB8AC3E}">
        <p14:creationId xmlns:p14="http://schemas.microsoft.com/office/powerpoint/2010/main" val="384437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DA9B76-7D16-438D-ADF8-B486DDF6E3EF}"/>
              </a:ext>
            </a:extLst>
          </p:cNvPr>
          <p:cNvSpPr>
            <a:spLocks noGrp="1"/>
          </p:cNvSpPr>
          <p:nvPr>
            <p:ph type="title"/>
          </p:nvPr>
        </p:nvSpPr>
        <p:spPr>
          <a:xfrm>
            <a:off x="290945" y="432858"/>
            <a:ext cx="3979719" cy="1053042"/>
          </a:xfrm>
        </p:spPr>
        <p:txBody>
          <a:bodyPr>
            <a:normAutofit fontScale="90000"/>
          </a:bodyPr>
          <a:lstStyle/>
          <a:p>
            <a:r>
              <a:rPr lang="en-US" dirty="0">
                <a:solidFill>
                  <a:srgbClr val="660066"/>
                </a:solidFill>
                <a:effectLst/>
              </a:rPr>
              <a:t>What program should I choose?</a:t>
            </a:r>
          </a:p>
        </p:txBody>
      </p:sp>
      <p:sp>
        <p:nvSpPr>
          <p:cNvPr id="5" name="TextBox 4">
            <a:extLst>
              <a:ext uri="{FF2B5EF4-FFF2-40B4-BE49-F238E27FC236}">
                <a16:creationId xmlns:a16="http://schemas.microsoft.com/office/drawing/2014/main" id="{5403F397-98E1-48CF-B9CB-C34E30E5CC75}"/>
              </a:ext>
            </a:extLst>
          </p:cNvPr>
          <p:cNvSpPr txBox="1"/>
          <p:nvPr/>
        </p:nvSpPr>
        <p:spPr>
          <a:xfrm>
            <a:off x="290945" y="1621771"/>
            <a:ext cx="397971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PLC payments will be made if the MYA price drops below $3.95</a:t>
            </a:r>
          </a:p>
          <a:p>
            <a:endParaRPr lang="en-US" sz="1600" dirty="0"/>
          </a:p>
          <a:p>
            <a:pPr marL="285750" indent="-285750">
              <a:buFont typeface="Arial" panose="020B0604020202020204" pitchFamily="34" charset="0"/>
              <a:buChar char="•"/>
            </a:pPr>
            <a:r>
              <a:rPr lang="en-US" sz="1600" b="1" u="sng" dirty="0"/>
              <a:t>PLC payment will exceed ARC-CO payments at any yield level if price drops below </a:t>
            </a:r>
            <a:r>
              <a:rPr lang="en-US" sz="1600" b="1" u="sng" dirty="0">
                <a:solidFill>
                  <a:srgbClr val="C00000"/>
                </a:solidFill>
              </a:rPr>
              <a:t>$3.55</a:t>
            </a:r>
          </a:p>
          <a:p>
            <a:endParaRPr lang="en-US" sz="1600" dirty="0"/>
          </a:p>
          <a:p>
            <a:pPr marL="285750" indent="-285750">
              <a:buFont typeface="Arial" panose="020B0604020202020204" pitchFamily="34" charset="0"/>
              <a:buChar char="•"/>
            </a:pPr>
            <a:r>
              <a:rPr lang="en-US" sz="1600" b="1" u="sng" dirty="0"/>
              <a:t>With an average yield (</a:t>
            </a:r>
            <a:r>
              <a:rPr lang="en-US" sz="1600" b="1" u="sng" dirty="0">
                <a:solidFill>
                  <a:srgbClr val="C00000"/>
                </a:solidFill>
              </a:rPr>
              <a:t>75</a:t>
            </a:r>
            <a:r>
              <a:rPr lang="en-US" sz="1600" b="1" u="sng" dirty="0"/>
              <a:t> bushels), ARC-CO will not start paying until price falls below </a:t>
            </a:r>
            <a:r>
              <a:rPr lang="en-US" sz="1600" b="1" u="sng" dirty="0">
                <a:solidFill>
                  <a:srgbClr val="C00000"/>
                </a:solidFill>
              </a:rPr>
              <a:t>$3.36</a:t>
            </a:r>
          </a:p>
          <a:p>
            <a:endParaRPr lang="en-US" sz="1600" b="1" u="sng" dirty="0">
              <a:solidFill>
                <a:srgbClr val="C00000"/>
              </a:solidFill>
            </a:endParaRPr>
          </a:p>
          <a:p>
            <a:pPr marL="285750" indent="-285750">
              <a:buFont typeface="Arial" panose="020B0604020202020204" pitchFamily="34" charset="0"/>
              <a:buChar char="•"/>
            </a:pPr>
            <a:r>
              <a:rPr lang="en-US" sz="1600" dirty="0"/>
              <a:t>If the county yield is </a:t>
            </a:r>
            <a:r>
              <a:rPr lang="en-US" sz="1600" i="1" dirty="0"/>
              <a:t>lower</a:t>
            </a:r>
            <a:r>
              <a:rPr lang="en-US" sz="1600" dirty="0"/>
              <a:t> than average, ARC-CO will pay at much higher prices BUT if the county yield is </a:t>
            </a:r>
            <a:r>
              <a:rPr lang="en-US" sz="1600" i="1" dirty="0"/>
              <a:t>higher</a:t>
            </a:r>
            <a:r>
              <a:rPr lang="en-US" sz="1600" dirty="0"/>
              <a:t> than average, it will take a large price loss to trigger any payment</a:t>
            </a:r>
          </a:p>
          <a:p>
            <a:endParaRPr lang="en-US" sz="1600" b="1" u="sng" dirty="0">
              <a:solidFill>
                <a:srgbClr val="C00000"/>
              </a:solidFill>
            </a:endParaRPr>
          </a:p>
          <a:p>
            <a:pPr marL="285750" indent="-285750">
              <a:buFont typeface="Arial" panose="020B0604020202020204" pitchFamily="34" charset="0"/>
              <a:buChar char="•"/>
            </a:pPr>
            <a:r>
              <a:rPr lang="en-US" sz="1600" dirty="0"/>
              <a:t> ARC-CO maximum payment will be </a:t>
            </a:r>
            <a:r>
              <a:rPr lang="en-US" sz="1600" dirty="0">
                <a:solidFill>
                  <a:srgbClr val="C00000"/>
                </a:solidFill>
              </a:rPr>
              <a:t>$29.77</a:t>
            </a:r>
            <a:r>
              <a:rPr lang="en-US" sz="1600" dirty="0"/>
              <a:t> per acre in 2019</a:t>
            </a:r>
          </a:p>
        </p:txBody>
      </p:sp>
      <p:pic>
        <p:nvPicPr>
          <p:cNvPr id="4" name="Picture 3">
            <a:extLst>
              <a:ext uri="{FF2B5EF4-FFF2-40B4-BE49-F238E27FC236}">
                <a16:creationId xmlns:a16="http://schemas.microsoft.com/office/drawing/2014/main" id="{C5C7AFF5-05AE-45DA-B0E7-EF2ACDE17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549" y="148076"/>
            <a:ext cx="7400191" cy="6252724"/>
          </a:xfrm>
          <a:prstGeom prst="rect">
            <a:avLst/>
          </a:prstGeom>
        </p:spPr>
      </p:pic>
    </p:spTree>
    <p:extLst>
      <p:ext uri="{BB962C8B-B14F-4D97-AF65-F5344CB8AC3E}">
        <p14:creationId xmlns:p14="http://schemas.microsoft.com/office/powerpoint/2010/main" val="2378430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43" y="533400"/>
            <a:ext cx="9615714" cy="762000"/>
          </a:xfrm>
          <a:noFill/>
        </p:spPr>
        <p:txBody>
          <a:bodyPr>
            <a:normAutofit/>
          </a:bodyPr>
          <a:lstStyle/>
          <a:p>
            <a:pPr>
              <a:lnSpc>
                <a:spcPts val="3500"/>
              </a:lnSpc>
            </a:pPr>
            <a:r>
              <a:rPr lang="en-US" sz="4000" b="1" dirty="0">
                <a:solidFill>
                  <a:srgbClr val="FF0000"/>
                </a:solidFill>
              </a:rPr>
              <a:t>U.S. Soybean % Stocks/Use vs Price$</a:t>
            </a:r>
            <a:endParaRPr lang="en-US" sz="4000" dirty="0">
              <a:solidFill>
                <a:srgbClr val="FF0000"/>
              </a:solidFill>
            </a:endParaRPr>
          </a:p>
        </p:txBody>
      </p:sp>
      <p:sp>
        <p:nvSpPr>
          <p:cNvPr id="5" name="AutoShape 2" descr="data:image/jpeg;base64,/9j/4AAQSkZJRgABAQAAAQABAAD/2wCEAAkGBhQSERUUExQWFRQWGBoXGRgYFxkcFxoXGBgXGhgYFx0cHCYeGxojGhkaHy8gJCcpLCwsFx8xNTAqNSYrLCkBCQoKDgwOGg8PGiwkHyUqLCwsLCwsLCwsKiwsLCwsLCwsLCkpLCwsLCwsLCwsLCwsLCwsLCwsLCwsLCwsLCwsLP/AABEIAMoA+QMBIgACEQEDEQH/xAAcAAACAwEBAQEAAAAAAAAAAAAEBQIDBgcBAAj/xABFEAABAgMFBQYEBAUCBAYDAAABAhEAAyEEEjFBUQUGYXGBEyIykaGxQsHR8AcUUuEjM2Jy8YKSU2OishVDVHOD4hYXJP/EABoBAAIDAQEAAAAAAAAAAAAAAAMEAQIFAAb/xAAxEQACAgEEAQIDBwQDAQAAAAAAAQIRAwQSITFBUWETInEFIzKBkbHwQqHR8TNS4RT/2gAMAwEAAhEDEQA/AHNiRemJByqdGH7tDWaIo2XZ2JPIeQr6n0gmcMTHj8/dDeee+f0EiU358xOF0JBPQlvURO12UIKQ4Vm/PKGNhlXb1EvMLuRkwD+QECTkurLHLBk0/eAyy8Uui2abWNRF9slgpIbEH5xbuJt0Wa0KskwtLnm9KJwE0UKf9QAPMHWPrUPb5Rm97tnX5RKaLSFFJzBTUN95xpfZuf4c6fT7Ea4tHeJMx6ZiL0mOO/h5+MCJqUybYq5NDJE04K4L0PH2z6zZ7WFAEEEHAguk8jHpGnEsnYXHxiIVHrxxB4Y8iRiJiCT6ITZoSHge37UlyUFcxaUpGKlEADrHG99/xOVagqTZiUyTRUzBUwYMj9KOOJ4RxKVge9u9Q2ntez2aUp7PJWav3VrFVK0YMw6xzLeiz3LZaEnKav8A7jG0/DzY1yf2rh0gs9A5pi+nvCrerZCBaFOXIOruMieLNC/xU8u1egd4pLGm/UzcyX/DA6wEUkQ1tQrxhdNEMIWZVLWz8YP2QpiTmICMW2ZZSqgfhHM43m5YvT1HNKD6kR0rZMlSKKBu/CeGQPEYdI59urscICLRKUVCYlKVoPwLHiHEXhTgc46dsu3pWlj1GTxi6qKnPhlFKmNRZwQ4b68oskzCTXqMsPeKZS28JcaZ9IvE8Kwa8MtYzM+HdzHh/wBmO4snhk0oBLkUYN++kSKGN01ByGukQs68vFpkBQuIuyZ8MAIRVpUNAakhJIUKHCtE8YqmWcBw7pOYD9Bwg3s37qmHHOpwipSSO6XIwS5ZoElX8/sEszdq2IuXa0WhCrpCSmYjKYjJ2HiBqIeS1Ai8nA4jMR6uXkvD9VSX0gc3kKc51UNQ1OR94Yxah8Rl1+wDLhUla7IWyzjHEH784W/kkaj/AGmNAAFCmB++kVfkIJKEk/lEKKZKGHr84ptXh4n5wXdo2sBW4kqAGL/vHZX2wkFbLKpSvHC6CC4xA8oWTaEcoY2lPdDsKE4a0xzELZvi6QsTqHzRRaIXbTTgOfyhjPxP3mIE2mig+8xDeB0wUfJzHeDYSkzEzEjurGL/ABChf3rB27W+NtsbCXMIRQ3V95BfhiOkasSJcyUUTMHNaBi6mri8ZPaOx1yi7EyySErYsXr0rHqMGptUxnJpqSlXB0PY341E3RPkMTQqlr7vMpOEPZP4z2IjvdsnnKf2McMID869c/WJB8iYb3J+Bfb7nbp/43WEDu9ss6JlN7qjM7a/HdZBEiQE/wBU1Tn/AGhvnHMJ0sl+8WNRwMDosodJL4sfWJ4K0xxtPeafbVvPmKmDIYS08kikVpFeLfMQPZUGgSM2YDnGv3e3euETJviTghgWzc1qeFWhfNkUFbGcGJzfAdsSzmVJYm6pRc0rwirbu7Cp6b8v+YkcWUNA+B/xDibaCoveAAGkDDaN4kXiBmSW6AfWMiM5bt6NmUE4bK4OXW2UUrUlSSlQLEEEEHi8Cqlg4x1i32azzhdmy0qIwU/f/wBwr0whHP3Js70XMSM6pLeYjRhq4/1KjLnoprmPJzqZKY6xtt2vw0tE4JWu7KQq6Q9VlKmIZI8LiofyjR7C/C+WtaVLTMVLoSVKuhQ0ASAS/PCOgytkiWlKUG7cDJYUSAGASMAwpBJZrXykY9NT+8FNn3DRKUhXaKASkJMulxQ0NHocGrFG8yDLQBIJQtRSkNmScC+OENbftJMtKu0XgMc30AGJPpWENi2yla5bqMxyosUsUNWvlCzUe6NLT6aK+bav0Kd4LfNkKZEwlRF45hDM4Tw5wPsvfGcu6mYgKJ+JJul+INH8ngC3LMyee8OQD9D66Q63hkSrNLRcSAtYc8+XWBZcMXHlB5YMTqLj+hptn7SE1LfGOjnjoYa2e03qGihgB7xz7Y85UuYkHwqSSo5hQND6t/iNrYpoX3SWUMDGJqMLUqXf7mbk245ON2hpwwIzzJ4RCYi9RWLYk5cIihRDA5YcYvuXgxFWq8KNP8Nc+hFrsHRhcVUYJpnxilcm66VCmJOfLGDLt4l8sGz5RBUxu6oOMuHFURt4tlkxepHZkqdwpiQKkcaYNFv51H60+Yic+zNUVScePKA7sr/hH0+kEhmcPlZSWFT5CLvpC6ai9Myp86fXzhrMoIBkILqUHpo2XPrF83oLYlyRtQy0oKuKacIVqHfPNoZTsoCuuX4k+kLNgJvc7ApmJ5/OKbelwPvOLVn3jy25fecMYnyVgJLLZkqc5hRg9JBBBq+INQfSFCLQEqIoVOaeWQggTFHGozAA9HrGrKz0WGN419AO37pSll0nssc3T5GvrCj/APDJrshaFto4x5hvWNShKQQoVrrBSpBxGekXjqskOEyJaXFLlqjFDcye7MgMX8R+kFo3IZjMmU0T9T9I1Qmk1YOA2YMM9m7tT7SAVJ7NOq8SOCfq0GjqM+TiIGWnw4+ZGasNklSSBLlh/izUeZIdvKGdgkTJv8qWotoDd82AEb3Z26UiUxKb6h8Sm9sIdJSBgIPHTOXM2Blq4x4hE5/K3KtEwuoS5Y0d/QUg6X+HJ+KaOiPqY2PbpvBN4XiHCXDkagYxNc4AVg8dNjXgBLVZX/oyP/63Q385b/2p+kCHc6VJmPfM1QxSwYc29o09vnFSTiEthrzjIWbeyTLUpBcgYqy445Ae0UlHGuEhjCs2S3d+xoU2inhjK2/eQImKN6lAkPjWqruLcYbbVtaZkspTOSgEUOKiDoMWypWOfW6y9msi8heZuno1QDEUPabEn2aBW35EwqTPS6SGC0JF4GvfSSHbCnu8AWZEqVMmLlLM2WEAXim6XNDSFVtlqATecY00rV9MqcIaSZChZXACb7HPwuQ51z6Rz9B144xVrzx7F27+zwq0szjF64Dnxvco+3oX2ttbFMsO3LCGe6Uq6Cu7duoby0fAZ01hNMVW0zTUhwmrOUvRzqYHlfAnNqMm/T/Zfs5BUHUQ7lv7Xp0/znRzYLUUKCFUr3T8jGc2Ja3TnTEHEK4w07SgeojHzu24yPO/Fc5uT8m5s868K9RHqpZFRX3bQ8IR7L2hglRr8Ksj/SrQw+kzX56QN1NbZ/qEjJxLAu93jQhwAIiQFBsOGZMfGW1Ux8MiMs83hbLCUWMwkmVju0VV8MWTEezR+oQQUXhp7kxR+VOhgEk10rCpoGtSqGB7KkXH7pJ41iW0lsmJg9zEcglvWL5neShSHEGwKefrAycDyPrBNoz5e5EUXe6egigsAFFRz+/aKbWrHpF6xUcvrA1pOI+8IYxEREQlO+rxeLOsNpkQQ/JolKPdNPiOkTFKg04E0jRs9Lhb+HFL0ICUxDgu36cukFWGyrmrEuUlSn5hKRmScPvOPLDsqZapoRLUWFVEhgkakax0zZOyEWdASgcycSdTDWDTvJy+gGfVfDVLsXbC3QlyO8p1zNVFwP7RgOcP48eFW0t6rNIJEyam8KFI7yhzAcjrGqoxgqXBlfPll5bHAERUI5ttL8T5yhds8tKSS17+YrgyWAfzhQvfa3IUVG0hQNCLssseAu0HKK/EQ7H7NzNc0vz/AMWb3eOwJXMRMc30sQQWKSk0UDrUjRnj0W6YVuuqQKFI904gvGAtG9tpWQVlBo14ADCuAo8Xyd4FA1B/0kdaMYo2n0OR0k1BKVOjezdpIul1NlUEV8o5RaprqLtQkFhixNTSNps7akudgocUmimzhZtndlKQubKUGqopNGH9P7xDi+wunUcTcX5M9KmEBTUehIxIzHKgjxTKUOGWvCK5U8XnIcVF1yMQW8jXpFsjNiX5e3CK2mP04jeUmzTpV1xKmBKi5e6pTBgpySczQBjrDCfZblkUhNboSCdRR+jxlZhLE1fB8njU2i13LK6iypgHHyjnywOSG2ufIw2YGshUfiDE86Rj1o7WzqSA4mLKiMrt4qL0wakbSfLu2MJGaRwyMU7j2EJtJTiEy1U53R7ExRx3SSM7JNbJSfqzAosfYjtJC1lScZZN5KhoDiDo9OUP9j7WROReThgUnEHAgg5iHG+e53YvPkB0YqQ3h4j+nhlGCmKImCbZx/F+JA8MwD/tUBgrphC+o0/xOH36mZPBGS34jb2dZQdUn0/aNTZZ94CtdfkdRxjEbI2yi0IdPiFFJNFJOYUMj/kQ+sFqu8vb9ox+YtxmhVyNPKnZHH7+3i9v8QtkzXHsfv2gqVOah6GL7q4l0XjIuUk+IY8Yr/Mn+qCE+sS6CIlgbdxdB1k9RBbaqSK45B4vKyUtXFg+g/eB59ZgoenAQUpLMPP76wp3JsG3WOgS2yLtNWw6wNMHd6+0NLWh0g/ehhZPwHUxOWKjLjoEL5vi6QHaU94n7ZwIOmJ7/UD2gSf4vvV4vhKxFsuU6SWOJwGTn7wjyVJVMmJly6qUWAfzdvhzMUzrSUggA+JQz/UccI3G4WwriO3WO/MFHyR++PJo2cGH4kuTanm+HjX0Huw9jIs0oITjio6nX6CGBj0mPI2UklSMltt2wPbE9SJExUsOsJJTzanrHE5yFhRCx33JU+N7N47hb0vLVyMcU27KMuesalwciDmDx+sAy/iRt/ZcqUkDoWpJdJYjOj8WiQSDhi7Hg+GedYh23dN0AE8cvP8AxEJbZ486Pk/DGBmsrLZkkhCXBDqLaNw4xKzWgpJLnA01BDGISLSU+KqCcKsW9iHxgibKSUJUk90lmNVJPHgcfOOLN+D6WfiSxIrnVtdDl0GMF2bbk1BBBKhgUrqhQ0FHB4wsEtwainp1iyoFcDWudSH9DF0ykop9jy1bNkTgFSFXFnGSvjmhWBEJ7XZFyVXVhiGzBDNRmphHs4EpSWZiQa1yVhp3ovlzVzSiVVRdgD4qg0GtcP3jnREbiu7Xv/n+fUpk2hSCboSXDd5IUK8DnD3bsgES5ZBASlABegUQ+hYi69RWFWyLKTbJMspL3nUGZkoYm8/QdRGj3js4VaEgZgPRxjgflHIXzzW9L8xrbpbWcAVw690wNuSv/wDrmUxSqufiT9IYW8NLGYBHsRFG5kn+LNVwA8z/APWIS+dGbN/cts2SkghjHLt8N2fyq78pLSlnL4Vfp5aeUdQED7S2emdLVLWKKDctCOINYLmx70Z+HL8OV+PJwmbZl3+1ldyaBUk0WB8KxjyViI0e7+8CZvdIKJiaKQcQfmDkc4Ht1gVJmKlq8SS3MZHqKwvtuzb5CkEomp8KwP8ApUM08IxMiWTifDXn0/8ADQ1GkjkW6Hf7nQLPNaowhpZ7QFCv396xg9395HV2M8XJoyOBH6knMfZ1jUSphGBpCcouDqRiNODpj+WpuIi7txCyy2uC+3ETGTS4LqQslh5gqdeDPn5QbNT3oHsgZZJLAJAqafdTFsy1ofxDzgCjUfzCT8ImKi6cx6wqtAwANRj1NB5V68IIXa0qU14DIDAn5xC0S2rdbVs+ekS7caXYO76Fc4d8c/qYEnJN7ygm0L76dPrFdpLKHn7x2NVRCFOx7GbTPRLyKiVHMJBJP06x1uWgJAAoBSMF+FtiJSueoVLIFOAUr1I8o35j1WDHsiM5p7pV6HkeR9H0HAlG0Zl2TMIyQo+SSY4/tUmfIE0H+JKACw/wHBXniOMdN3ytYl2Oab10lN0akqIDDo/R45bsMBSpko0M2WpCf7iyk+qW6iFs3aNv7NjUJT9/9/uLbPPZyUgkhurh26UPOLJspKikINcwQcXwGLjCKXA7qgxBINcToRw4RehKkgzE/CoAGmP04xRI1ro+ZIFTV8AzXWq/GvOJ2WalB7zlKgxYh2ccGcQOlWZrXF259Its0oKAF4B21x4Y14RY5l1rkSye4osXZ0tTm/LCPTKSq4DMYYOUlhmfcxZZUSylUsLNS6SpgkKzcYgEBqHSPkuhMxCqOysiks9QXwOLjSOOT9QyVs9CFUtElaMTeKm/tGbtmGNYDt1hXLAmJdnCkrBBGuI+IQPOlggKwGBD6YEe7wfYrUESrpdV57yfhKW7pBain9hElOV1yaiy7QE2UicGvru3jneSpL88axVvXIPapUAmgreD1dLcuYhLuzbhKmiUS6Fl08FNgRkSB5iNNvNJKpbioeorUHKkTERyx2TSDrQsdkGqAx8iIr3GV/ObB0ty7zRZJkXpDAvT2+cB7s2kSrSZZp2qXH9yT4fImIjxNMVkt2CSRtkxIRWDFkNMyjIb+bOYJngO3dXyPhPnTrGPSXqMMo6vtOxibKWg/ECOuXrHKwkgkMzO+Z84xtbDbLcvJraLJuhtfgCt2zEzAAtwRVKhRaTqkxLZu8i5BEq0kVoiaKIXoFfoX6aaROapjl07x8sB5xRPCVpKVJBSaEKNIWTTVS6CZ9NHMvf1NrY7YFYV4QfcV+k+YjObgbJMpC1FZWCppYVihIFUg5h/Zo10A+Gk6RgyxuEnFvoRITe8IUehi07KVMFUsOJP1h/Z5TDDOPEpgGzhM6WNJ0ZG17roDm6+oClB/l6QXYdpIQlMqYVIAokqr0KjRtHMPLTKxhNPlgqY4VijyPG6fKKuG3lAe0ZDd/xDEEGnQiB0ygtOaQt0hRqQSGcVcsdWi8zFWeiEhcpQ70ugFc0ZA8MDwxiqaUXUzZRJkuynoqUr9MwHAaH1hjDFy+aPK/Ysma3c6wCVZJaeBJfGpMOjFNhS0tH9o9otj1aXFFrt2fR9H0J97dpGTZZih4iLif7lUHlU9I7ovGLk0l5Of7+bz/mJvZIP8OWSxGClYFXTAddYzaZgd0m6Q3Nw2HF6xShIcXnIzI+sHzrG4uoS4DYYuoUri2BhGTt2eswwjigoIYbYsAn96X/OSe8ghgs/qTqpoTJmEhMtVChwBhUknrjB03ai3bC6/mBjrDHebZ6rRZZVqSgFd3+KUgAhsyAan+qJja7KyqFMRz7EpADkAkEFJoQxIPXGp4xWhLcC/rrpFUi2hKO8yzgxdmrUsQaPSsWJnOGBHAgDH5vFi6d9lvZOxNHeuXU6cYPkTzKQAsOFAsCAVIBzScUk0U2fUwAm0qACKlILkAs5Lc6R8q0uXKQXyct74fSOJ2t9hMyzqDKHfTiVIBJAHivDEEAux5x4mylKgFEFOShXunMZEQXsDbglLa6EpV4iHLgDMFwc/OLLJsxClFCVgyjeUm8GUDXwOA4ozOHbIxNlG2nyuAexymnoAUFJBCgRSiS6ccKj1aN9Ok3kd3J4zUncmcmYjtbpQkkltKsDgfFGnsk3XUv1Yj3PlELhieeSnzF2ebBnC6UlqEgiB9q2FwJiHvILhuGUTUns5xLM+eoEFItaQaqa8bo0zIjmr4F42na8mgs8y8lKtQD5h4vEJdj28XjKOGKOIzT0xHDlDlMNJ7lZlZIOEtrLI5ht2zBFpmpLl1XgMQLwB8qx09JjnW/Au2t3xQk+pHyhPWRvGM6J/eV7CG0SydOntFcuQ5AeuFYKnYAvhE9nSHVfOAoOeZ9GjIbqNmjkybU2a7ZcsJQlIwAg3tISWO1XaE0hl+ZEVjLgwZLnkbpSyRFaU1i9A7o5RBOMdKPRMuyqbLxhHak949Y0CxSENuxPWFdRHoqwGbUQnt1vFmTNmlN6XcImIyWh6gjA0JhvKmB2OsJ9vI/hLeoLDB6Facs8YJpW4ZInQVySOnWCelctKkF0kAg8GpFpzgDdxaVWWSpIACpaVU1KQT6wwIj1hxGOc/ihtNXaS5Vbt28RxJIHHAEdY6FPtARVVE5qyH92g4xxrefaP5i1rWKB7oB0SGHtA8kuB/Qw3ZbfgXWErJugaFyHA48uMNrTbRKl3QsFZdzkABprhAJ2iUTCRTAGmIxIPWn+IDlWErUbhvF6AliXyD0JEKrk9E42rZZMQyAXckl6uGNfPGNhuhtZJAQCPAE3F1SoDjrjGMShQSsXa0SxFQXcjUGkRss4yyCC1ajNxp9Yt7kSiskXFml3g3OStRVZwULzlUx/oOfKMuZa5Sg4KFpr9jz846nsdItFnCyzsDeNCKHPRwYwlotS7Qr+W4ALKOLPkp+rRztC+GfLi/Aolt56Zc4JQgaAtXHEDq4MWizit496tKUbLiaxcNlJWKTEA0DKcGmZF0sOschwplz0pLgJIIwJLNm0WrtCSLtxBSaUGDaHGJWaxoSe/PonBpZL0cgHLy4wLZiCtlUGZ0FatrHHbvY6fZ7aJctKJqybrALUMUM4KiNBQk6A5xBBRMUDJWlQJYtg+IB+84x22BeU6SHQhAfAqp4iOUDbD2h+Xm3i9whiM6VB5g/OJfIjHTVHcnz6HQNpTLqVKLMnPLCkItj2oTLxVkrPBj8n+cH7ypJlJUKomChFWLEg8qekAbFSbPKV2t0A1Ygu3BsaRZqxfGqhaGlosyleAkEMQQcCNIJ2dvYm+JU2iqC/8JP9Wh5U5RnZO98qV3UhRcv+kDKlSf8AMHWgSZ0tSikpUA7gkly2IzEdbjymVy4lJfOvozeS4wm/KQbQH/QP+5UbizIupSNAB5Bo59vhPBtanL3UpS2NWd26xTWf8QholeUSiXeUEij5F6vpwhz+XuAAZfZMV7Ikv/ENMkj5mG02QFAxiVu4DanJulSM3tNRKCgFivu0xAPibo8J+3tf6vWHdocLNCbo0zNfYDzg78qdPvygkXtVUdFRUVuRvFCkQRjF600iIRBJwdqjNZVMFIQ21GMaBaYS25NYU1MeiBIEMT96Qt26P4baqSKY0U/yh0uXWEe2w4HBQPorWB4PxphMKuaNh+H9qvWQJzlqUjo95P8A0qEaRQjnf4e27srSqUSbs5N5L/rl4jqgv/8AHHRiI9Vilvgmdljtm0It7wfyqkgkXilJbG6TUDpHH5iFSlgGhySS9FYNHbNuy71nmas/lWOUbbmfxJYAqUsSfTrU14wLL2af2dLwJJs0AsR3r3+ls/WIGYyqBnfVq9Xg+32ZDjtVXQxZKA6sTi9MaPjAEhaK1UdAw9TAzbthln2ytKShbKRmlTEnQP4m5HOL7ZKRNBVJ7rD+WTmakpPxDhTHCIbLlCapdPgWRdpdUEm6eTtTPKFsyWp8ax1FPlv3Huxraq4Jd5i5NwlgoZof9WLZF+MCbPtJM0S2aWKMKJ/uVjwgD8wpKSgm8OtMKD7ygqwETnQoqExjdWMw3hVrWvnHN8UzpRSuSCylNnUSpaVu7hNTUGoU1GMSt9xZSUvebvPw6c4CtGw5ksd4E8i4b3grZu1ZspJACWYsq4CrQgnFo5NFV6oqUlTX2o916Y58B11idmsl9VygDh1UcZAVqzmPZW8Ewu5LMQwAA5thjWJWOc60ILBN5y7Dne4MItYRWFSVX5qiXZzR2ZIoG0aBVyibxDkI8h1HnjFsycoEkmpoCGbIUakVy0LCC95MtWOPeUMz59WiCaNhuVtJU2TOlqqEKTdfILCqcu76x5t+UVApFDgc8BTlXOF/4cTzdnlqHsw+p77N0rBtu2i064aVxodP2gjfBm7Kyyr6mck7NvP99YebCs6kzJEpXxzK8UoF4jk4EMUWUOFAUz/aLd2bMZtsXOcXJSezSP6lYn0I6QJcySIzZvu39P7myjmNpmCdPWqnfUVcbrsPQCN3vPbuysymLKV3E/3Ko/QOrpGN2bZAgOM8OUC10uo/mZmneyLn68IMQGAAyiNstolipAOT+/KKps9uJyH14QnnyO0UVLIf05cOUZaqIzgwb+ZdEkWgzSAHVeNSeJqecafsoS7HlC+C2Gf7Q/7OCwW62dqatJGoUQzPEgkQokznJc1GWb/KC/zgZ4YhnjNXVGXKLRdNEJ7UmDF24MYEmzQRCeacZ9HUK7ShvKMztmY1wVF5RLjRKSNNVCNPbDRhiYye3S0xKQxBBTXABJ7yublm56QLFH5hnTL7xfUUpWqTMTMQSVy1BaH1GKX0UHSeCjHbNlbRRaJMudLLoWkKGtcjxGB4gxxeagsAwHp6PGj/AA53i7GcbLMP8OcSqWckzTVSOS/EP6gr9Qja0mX+ljmtwcb4nSpstwQcDSOQ2vZqlWooUq6zgEh8Hb1Edkuxzfe7ZfZ2qUSaKVQ5MS/mD7iHJxtoX0WTbJr2MftzZJSaHACj1JZy3CsKPyRcO6BqxPUNjHTLTsmVaEqEwFK0kgLGIbLk8YG0WEoUUuSQWb5iAtbTcw5VmXPYLaJ02WkJZhjUB1cdSnTmTH0jaJwIHDkfF9iDjYyuWQT3gBd1x1PtAUmxKergDGh9WrFbLuEk+GTEx2A6aP8Abxbs4mXOSrC6XJxDeWFYDUVJVSlcG+RggrLKoS4q3BtDq0cwkZcUzZTN6bOpIv3iQ1QgBhhrFsqw2e1A3CDriFDQmMJZUXVEmgYtXM4CDNkLnmYBJdKjTFqP5RG0C8UK+VtDTaW78yTVlKRmUivUQvTdY161oco6hsZcwoAnhN7VLscqvn6RC37CkzHdKSSG8IfzxidroVWqcXtl/Y5vKUQ/AAuzhsAVBsC484utVpQZakrBJUfEC7aMH0yPyjV/+B2dCgSgpIF1nLEaEPXrHszYcgi6iWhCXdZZyQBgg/CrjlFUwzzr0Z7ufZgLELrOVKVTGlADxphGWmGYqcoKGLsoA1A6VzjbWTbVlkouhSUhNGr9nnH0nb9nnLKEM+KSUjHRjUwQDGU05S2sWi3FEi8ck0fMmg9Y0e4mzzLswUsd6Yb1cWy9z5wgtliM+1y5F50FQUoCjJSFXhxeNPvNtn8vKCJbdrM7ssZBhVZH6UivEsM47HSbm+kJauTdQXnkRbwW38xarg/lyHD5GYfF/tDJ5lUB2i0AUGMVSk9kgIFVampJxKlHiak684rvaZ56mMnPkc5tkYsW76IrWKu5c/fKPEoc0x1Ff8GLKZmnpHi7S1BQeULNGgvYL2VK72T6wx/8SRrCywTWTMVoD59eLQs/MDj/ALv3g0Z7VwKvF8STs30uSakKJ4MH884rmWReIL8Dh+0MZNoQA4ccxHk22y2x8hB5YopfiX8+pj2LkIQQx7q9Dn/ac4jakBAgiYpKwxD8x7Rmt4NqSLIb0+Z4qIlgEqJ4AOT6Qv8ADXhc+xaKsqt21ky761HwJvEMWA4nB+GMKdry3TKLMTLv1x7xBhdtHaM21qS6TKs6S6UEMpagXCpmgBYhOrE4CDNpqN9Id+zloQeYDn3EE2qK9zT0+FqSb9/2AUSXoW+cQtezkqDCopUUIViCCKgihfWDCBm/MRCzowq2fnlx/aITfZpOnwdA3H3sNoT2E8gWmWKmgE1AoJqeOAUnI8CIc7c2Km0y7iqEG8lTYK+hwMcpmWAuFomKRMQbyFJPeSrIjXQjAgthHQd1N8xaCJFoAlWoDD4JoGKpR90Yp4isbODPHMqff7mHnwSwy3w6/YXiyLF9Kw62IZ/UZHrHO3AUoKwSpq5Vz4PHcbds1MyuCslDH9xHLt6dyZ0uaZiU3kKLm7xNQefGLzVDei1MbpszNrcA3SaV6YNDPdjaq0LTKS/azD8WQGAGPeUcOYgrbAVKl9yWm5QPW+kPUF8j9Ip2DMlHvoSUz0Ed52LObpfDAkQOLp8mpOXxMdJFtv2pLmTnXLSSaOfGCzVOZxFYSzrD33Sc8qODgOL4QXtCSizr7iSsqS7KqQST+8US7SZYcFLjFChQ5UfMa8Y6iVSS2ojtWxGWoXX7zFhQPXwtg0fIlJKHNFDJ6kOSS49+MObbs0qs4W7lNWBwTRhm2sBbPsBnqIRRTAuaJ4jHTDnE0VjkVHiNrzL6GXNQhhfVeJLPUjphDDaW9a7XORLsalAJBJJoSzVPnCbbUpVy6hzdXcKXDhVaMk94FjVuEUbFlT7Os9ml1sXIr3cw+H7tFZccFopSakkrXr0MbTttSiXUp2YcNQNK+8NrNtGUbKj+MqWoO6VAm+RjdVkH1bpjCSVLBPeF1LBRY94VAAFfiwelYptNqaeoiYpLKYC4PDoQTo4Y6RVe5ecVJVHwWz5pKiQm9eNEpqmpYOfiOmEFWC2mQsEpBqElwCQrDulnTp0jyxbQlImBfZhbKc3jcB0ogAYtrh1hSJoUtwTUkqLlmxavvHS4VhFympLijou79uRLE+2zcA0tAFVKUalKBmT3QOsLTb1zZip00fxFUYVCEA91CW0dycyeQC2wy1KShU1VACZSXZKQqpLZrUMScqCkNElhj9ISyZ7ioR68+7MWWFOTk/4iEw1dnJ1NG5R5dU4c46YxBc0E4vwB+2j5KjixJ1J+kKBkklSPVSgl3PCPrNKJW6gQGYOa8yPvOI3jec45aQQVcHPKK8FndETKMtCgl1AqwerNgIH7f/lr/wBsGXqFixFRRwcKRV2p09D9YI6AptXZvES9DFn5cmKJNrSimJ0Ar+0XG0LVgAOdT9IbTh5/Qw6KJqCkcY59tl1T6i8QCQWcuWrwDBo3W0lqSKkv0jDz54XNWpKgpu7RqEVIJGdcIWnNOVJdDmk/HYAtD4nyy56+kWyE3QzOH8Tl3dySTV+cSXIJL4ex4R6qW/dZgMSMSdAYhpI17s+Mq9UDu+T8wzgdI87I6jr+0WBDVSSXzzHyMWXifFTpj9BxitluiuTKz/TxxMfT7OJgZeLhQqQoEYKSRVKgcCIuDmiQOgDD9ovFncC9dU3OItp2Q2vIdsTfubZ/4dsCpsoYWhAdaR/zkAd5v1pHMZxvbHbZc5AmSlpWhWCkkEHqI5qoZANpU/OK7Ps1ctZmWeYqzzDUmWHQr/3JZ7iubA8Y08OufWRfmZ+bSRfMeDoFu3dlTH7rE4tgXDVEc13h3AtMlZXZkladEHEZpIx5RpbHv9Ol0tMjtE/8Wz1PNUpRvD/SVRoNm75WOeWRPRf/AELNxY/0rY+kOJY8nMH/AD6AYZM+n8Wv1Rx1dlmoftL6HGC0F3AoK5PShhYZrLAmOGrfBLEMwxDx+h7ZYpc5F2YkLSciHEZ+3fh1ZZmAUj+1VPIvEPFJdDMPtJf1o45Zds3XZZvnM4N0hts7bEtChMuC+lnY0DUKgOWUa20/g0n/AMudq15LY8nhfM/CK0J8K5a2wcn1pFXGS8DK1uCa5f7oG2vPBSqdLWEpWEsbnepjdatSA/KF2z7Si4oovFRSUkkEMyXYDIEB4J25uBbQgJEoqAzQtx/tGDxnvyKpRSlYMtqG+puprxgb47GMOSE+IyVH1gtqElZmZhghiSok4kvl1xiS0XpmKHVjVxi3Q0hlOmWeQkdiRNmJrfKgGV/SMwx5whcFV4UU70LkmvP7AjnJVyMKaVteR7OsSBdTNWEJJoMCRgCWrgPt4OtOy0Hs0IACHc3Q5KRU9CzRmbVZZkx5ixMJJqbhauAf5Rp9h2ScllTu6lKSEJNCb1SSMqUAgGWcdvD5F5ZOOxt2SNAeGHpEJtmbB2+/KJ3nqAVcw30ifaqao6UjP5FlwDmyO2vHCIokF/r6QcVKADBPAH2ePUy71SC/OnoflEfUtuKBJJLFnGGEWLRqYskOCQUudQQ3XSKzZFYlWPwhm9cY6irkQVJf9o9/J84ndal4tplH35ZHCL0gW5h2789KZAdZoVArmLrQvUqLsAQ3CKrXv3Z0KIlmZPUMeyTeHK9QRltqSgqcAoBQug1D1c6w1kpupZNBSgoIvce6Bf8AzQttgm07VarbWYrsJRwlSz3yP+YvjoGEWyLLLlIup7qRkGEezzUdPePJYrEt2HjFRVIrmLCsCfmf2iUpNGw5/PMxQsd4feYg1CjfHMe8UYwlRJErEMHHB+vCLk2O8GWeLCnrnBk9LEtwgeX8/nFF2D3XySkpApiPvDXpF0tFaff3rAyzU/ecWnLnFqOZbOUw+3++MV/mHGHQmkAzFG8quZHSPpZdSX+6xz4JUeAmZOYlg4zbD94E2jJStPfQhQ/qSFHpkIJbujn8jEikMKaxaKOugKVsMS03pM20SjpKnLSP9pN30gv8zbJYcW+byWiVMPncBgqweGLBBFmyLhSYOSTfKspTtLaH/q/OzIf3iqbbbccbav8A0SpST7GCgax9MxP3nEvU5f8AsyuyN/hX6L/AtXY5kz+ZaLRN/umkJ8ksGiobAkj/AMpNTVw58zX1hmosOsTA7n3pApZJS/E7CLjoVp3XszfyvIqf3gqybFkoAKZaUq/UPF54wdJ8Ij60moGUV5fBVtvg+8PxYdfaBrTKVMb4U4jXrFk8M/X5xGcouOIi3gqu7JJs4DAmv35R8pDKY5xZJQLuEVW80HI/KK1Z3k+Cw+XIxYFDh5iPEyxddg9KtXKLgKxUllTgZitKV5R8ZTj6xJeHnEosikmVmVzid3nFcw1HWKGglAz/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UExQWFRQWGBoXGRgYFxkcFxoXGBgXGhgYFx0cHCYeGxojGhkaHy8gJCcpLCwsFx8xNTAqNSYrLCkBCQoKDgwOGg8PGiwkHyUqLCwsLCwsLCwsKiwsLCwsLCwsLCkpLCwsLCwsLCwsLCwsLCwsLCwsLCwsLCwsLCwsLP/AABEIAMoA+QMBIgACEQEDEQH/xAAcAAACAwEBAQEAAAAAAAAAAAAEBQIDBgcBAAj/xABFEAABAgMFBQYEBAUCBAYDAAABAhEAAyEEEjFBUQUGYXGBEyIykaGxQsHR8AcUUuEjM2Jy8YKSU2OishVDVHOD4hYXJP/EABoBAAIDAQEAAAAAAAAAAAAAAAMEAQIFAAb/xAAxEQACAgEEAQIDBwQDAQAAAAAAAQIRAwQSITFBUWETInEFIzKBkbHwQqHR8TNS4RT/2gAMAwEAAhEDEQA/AHNiRemJByqdGH7tDWaIo2XZ2JPIeQr6n0gmcMTHj8/dDeee+f0EiU358xOF0JBPQlvURO12UIKQ4Vm/PKGNhlXb1EvMLuRkwD+QECTkurLHLBk0/eAyy8Uui2abWNRF9slgpIbEH5xbuJt0Wa0KskwtLnm9KJwE0UKf9QAPMHWPrUPb5Rm97tnX5RKaLSFFJzBTUN95xpfZuf4c6fT7Ea4tHeJMx6ZiL0mOO/h5+MCJqUybYq5NDJE04K4L0PH2z6zZ7WFAEEEHAguk8jHpGnEsnYXHxiIVHrxxB4Y8iRiJiCT6ITZoSHge37UlyUFcxaUpGKlEADrHG99/xOVagqTZiUyTRUzBUwYMj9KOOJ4RxKVge9u9Q2ntez2aUp7PJWav3VrFVK0YMw6xzLeiz3LZaEnKav8A7jG0/DzY1yf2rh0gs9A5pi+nvCrerZCBaFOXIOruMieLNC/xU8u1egd4pLGm/UzcyX/DA6wEUkQ1tQrxhdNEMIWZVLWz8YP2QpiTmICMW2ZZSqgfhHM43m5YvT1HNKD6kR0rZMlSKKBu/CeGQPEYdI59urscICLRKUVCYlKVoPwLHiHEXhTgc46dsu3pWlj1GTxi6qKnPhlFKmNRZwQ4b68oskzCTXqMsPeKZS28JcaZ9IvE8Kwa8MtYzM+HdzHh/wBmO4snhk0oBLkUYN++kSKGN01ByGukQs68vFpkBQuIuyZ8MAIRVpUNAakhJIUKHCtE8YqmWcBw7pOYD9Bwg3s37qmHHOpwipSSO6XIwS5ZoElX8/sEszdq2IuXa0WhCrpCSmYjKYjJ2HiBqIeS1Ai8nA4jMR6uXkvD9VSX0gc3kKc51UNQ1OR94Yxah8Rl1+wDLhUla7IWyzjHEH784W/kkaj/AGmNAAFCmB++kVfkIJKEk/lEKKZKGHr84ptXh4n5wXdo2sBW4kqAGL/vHZX2wkFbLKpSvHC6CC4xA8oWTaEcoY2lPdDsKE4a0xzELZvi6QsTqHzRRaIXbTTgOfyhjPxP3mIE2mig+8xDeB0wUfJzHeDYSkzEzEjurGL/ABChf3rB27W+NtsbCXMIRQ3V95BfhiOkasSJcyUUTMHNaBi6mri8ZPaOx1yi7EyySErYsXr0rHqMGptUxnJpqSlXB0PY341E3RPkMTQqlr7vMpOEPZP4z2IjvdsnnKf2McMID869c/WJB8iYb3J+Bfb7nbp/43WEDu9ss6JlN7qjM7a/HdZBEiQE/wBU1Tn/AGhvnHMJ0sl+8WNRwMDosodJL4sfWJ4K0xxtPeafbVvPmKmDIYS08kikVpFeLfMQPZUGgSM2YDnGv3e3euETJviTghgWzc1qeFWhfNkUFbGcGJzfAdsSzmVJYm6pRc0rwirbu7Cp6b8v+YkcWUNA+B/xDibaCoveAAGkDDaN4kXiBmSW6AfWMiM5bt6NmUE4bK4OXW2UUrUlSSlQLEEEEHi8Cqlg4x1i32azzhdmy0qIwU/f/wBwr0whHP3Js70XMSM6pLeYjRhq4/1KjLnoprmPJzqZKY6xtt2vw0tE4JWu7KQq6Q9VlKmIZI8LiofyjR7C/C+WtaVLTMVLoSVKuhQ0ASAS/PCOgytkiWlKUG7cDJYUSAGASMAwpBJZrXykY9NT+8FNn3DRKUhXaKASkJMulxQ0NHocGrFG8yDLQBIJQtRSkNmScC+OENbftJMtKu0XgMc30AGJPpWENi2yla5bqMxyosUsUNWvlCzUe6NLT6aK+bav0Kd4LfNkKZEwlRF45hDM4Tw5wPsvfGcu6mYgKJ+JJul+INH8ngC3LMyee8OQD9D66Q63hkSrNLRcSAtYc8+XWBZcMXHlB5YMTqLj+hptn7SE1LfGOjnjoYa2e03qGihgB7xz7Y85UuYkHwqSSo5hQND6t/iNrYpoX3SWUMDGJqMLUqXf7mbk245ON2hpwwIzzJ4RCYi9RWLYk5cIihRDA5YcYvuXgxFWq8KNP8Nc+hFrsHRhcVUYJpnxilcm66VCmJOfLGDLt4l8sGz5RBUxu6oOMuHFURt4tlkxepHZkqdwpiQKkcaYNFv51H60+Yic+zNUVScePKA7sr/hH0+kEhmcPlZSWFT5CLvpC6ai9Myp86fXzhrMoIBkILqUHpo2XPrF83oLYlyRtQy0oKuKacIVqHfPNoZTsoCuuX4k+kLNgJvc7ApmJ5/OKbelwPvOLVn3jy25fecMYnyVgJLLZkqc5hRg9JBBBq+INQfSFCLQEqIoVOaeWQggTFHGozAA9HrGrKz0WGN419AO37pSll0nssc3T5GvrCj/APDJrshaFto4x5hvWNShKQQoVrrBSpBxGekXjqskOEyJaXFLlqjFDcye7MgMX8R+kFo3IZjMmU0T9T9I1Qmk1YOA2YMM9m7tT7SAVJ7NOq8SOCfq0GjqM+TiIGWnw4+ZGasNklSSBLlh/izUeZIdvKGdgkTJv8qWotoDd82AEb3Z26UiUxKb6h8Sm9sIdJSBgIPHTOXM2Blq4x4hE5/K3KtEwuoS5Y0d/QUg6X+HJ+KaOiPqY2PbpvBN4XiHCXDkagYxNc4AVg8dNjXgBLVZX/oyP/63Q385b/2p+kCHc6VJmPfM1QxSwYc29o09vnFSTiEthrzjIWbeyTLUpBcgYqy445Ae0UlHGuEhjCs2S3d+xoU2inhjK2/eQImKN6lAkPjWqruLcYbbVtaZkspTOSgEUOKiDoMWypWOfW6y9msi8heZuno1QDEUPabEn2aBW35EwqTPS6SGC0JF4GvfSSHbCnu8AWZEqVMmLlLM2WEAXim6XNDSFVtlqATecY00rV9MqcIaSZChZXACb7HPwuQ51z6Rz9B144xVrzx7F27+zwq0szjF64Dnxvco+3oX2ttbFMsO3LCGe6Uq6Cu7duoby0fAZ01hNMVW0zTUhwmrOUvRzqYHlfAnNqMm/T/Zfs5BUHUQ7lv7Xp0/znRzYLUUKCFUr3T8jGc2Ja3TnTEHEK4w07SgeojHzu24yPO/Fc5uT8m5s868K9RHqpZFRX3bQ8IR7L2hglRr8Ksj/SrQw+kzX56QN1NbZ/qEjJxLAu93jQhwAIiQFBsOGZMfGW1Ux8MiMs83hbLCUWMwkmVju0VV8MWTEezR+oQQUXhp7kxR+VOhgEk10rCpoGtSqGB7KkXH7pJ41iW0lsmJg9zEcglvWL5neShSHEGwKefrAycDyPrBNoz5e5EUXe6egigsAFFRz+/aKbWrHpF6xUcvrA1pOI+8IYxEREQlO+rxeLOsNpkQQ/JolKPdNPiOkTFKg04E0jRs9Lhb+HFL0ICUxDgu36cukFWGyrmrEuUlSn5hKRmScPvOPLDsqZapoRLUWFVEhgkakax0zZOyEWdASgcycSdTDWDTvJy+gGfVfDVLsXbC3QlyO8p1zNVFwP7RgOcP48eFW0t6rNIJEyam8KFI7yhzAcjrGqoxgqXBlfPll5bHAERUI5ttL8T5yhds8tKSS17+YrgyWAfzhQvfa3IUVG0hQNCLssseAu0HKK/EQ7H7NzNc0vz/AMWb3eOwJXMRMc30sQQWKSk0UDrUjRnj0W6YVuuqQKFI904gvGAtG9tpWQVlBo14ADCuAo8Xyd4FA1B/0kdaMYo2n0OR0k1BKVOjezdpIul1NlUEV8o5RaprqLtQkFhixNTSNps7akudgocUmimzhZtndlKQubKUGqopNGH9P7xDi+wunUcTcX5M9KmEBTUehIxIzHKgjxTKUOGWvCK5U8XnIcVF1yMQW8jXpFsjNiX5e3CK2mP04jeUmzTpV1xKmBKi5e6pTBgpySczQBjrDCfZblkUhNboSCdRR+jxlZhLE1fB8njU2i13LK6iypgHHyjnywOSG2ufIw2YGshUfiDE86Rj1o7WzqSA4mLKiMrt4qL0wakbSfLu2MJGaRwyMU7j2EJtJTiEy1U53R7ExRx3SSM7JNbJSfqzAosfYjtJC1lScZZN5KhoDiDo9OUP9j7WROReThgUnEHAgg5iHG+e53YvPkB0YqQ3h4j+nhlGCmKImCbZx/F+JA8MwD/tUBgrphC+o0/xOH36mZPBGS34jb2dZQdUn0/aNTZZ94CtdfkdRxjEbI2yi0IdPiFFJNFJOYUMj/kQ+sFqu8vb9ox+YtxmhVyNPKnZHH7+3i9v8QtkzXHsfv2gqVOah6GL7q4l0XjIuUk+IY8Yr/Mn+qCE+sS6CIlgbdxdB1k9RBbaqSK45B4vKyUtXFg+g/eB59ZgoenAQUpLMPP76wp3JsG3WOgS2yLtNWw6wNMHd6+0NLWh0g/ehhZPwHUxOWKjLjoEL5vi6QHaU94n7ZwIOmJ7/UD2gSf4vvV4vhKxFsuU6SWOJwGTn7wjyVJVMmJly6qUWAfzdvhzMUzrSUggA+JQz/UccI3G4WwriO3WO/MFHyR++PJo2cGH4kuTanm+HjX0Huw9jIs0oITjio6nX6CGBj0mPI2UklSMltt2wPbE9SJExUsOsJJTzanrHE5yFhRCx33JU+N7N47hb0vLVyMcU27KMuesalwciDmDx+sAy/iRt/ZcqUkDoWpJdJYjOj8WiQSDhi7Hg+GedYh23dN0AE8cvP8AxEJbZ486Pk/DGBmsrLZkkhCXBDqLaNw4xKzWgpJLnA01BDGISLSU+KqCcKsW9iHxgibKSUJUk90lmNVJPHgcfOOLN+D6WfiSxIrnVtdDl0GMF2bbk1BBBKhgUrqhQ0FHB4wsEtwainp1iyoFcDWudSH9DF0ykop9jy1bNkTgFSFXFnGSvjmhWBEJ7XZFyVXVhiGzBDNRmphHs4EpSWZiQa1yVhp3ovlzVzSiVVRdgD4qg0GtcP3jnREbiu7Xv/n+fUpk2hSCboSXDd5IUK8DnD3bsgES5ZBASlABegUQ+hYi69RWFWyLKTbJMspL3nUGZkoYm8/QdRGj3js4VaEgZgPRxjgflHIXzzW9L8xrbpbWcAVw690wNuSv/wDrmUxSqufiT9IYW8NLGYBHsRFG5kn+LNVwA8z/APWIS+dGbN/cts2SkghjHLt8N2fyq78pLSlnL4Vfp5aeUdQED7S2emdLVLWKKDctCOINYLmx70Z+HL8OV+PJwmbZl3+1ldyaBUk0WB8KxjyViI0e7+8CZvdIKJiaKQcQfmDkc4Ht1gVJmKlq8SS3MZHqKwvtuzb5CkEomp8KwP8ApUM08IxMiWTifDXn0/8ADQ1GkjkW6Hf7nQLPNaowhpZ7QFCv396xg9395HV2M8XJoyOBH6knMfZ1jUSphGBpCcouDqRiNODpj+WpuIi7txCyy2uC+3ETGTS4LqQslh5gqdeDPn5QbNT3oHsgZZJLAJAqafdTFsy1ofxDzgCjUfzCT8ImKi6cx6wqtAwANRj1NB5V68IIXa0qU14DIDAn5xC0S2rdbVs+ekS7caXYO76Fc4d8c/qYEnJN7ygm0L76dPrFdpLKHn7x2NVRCFOx7GbTPRLyKiVHMJBJP06x1uWgJAAoBSMF+FtiJSueoVLIFOAUr1I8o35j1WDHsiM5p7pV6HkeR9H0HAlG0Zl2TMIyQo+SSY4/tUmfIE0H+JKACw/wHBXniOMdN3ytYl2Oab10lN0akqIDDo/R45bsMBSpko0M2WpCf7iyk+qW6iFs3aNv7NjUJT9/9/uLbPPZyUgkhurh26UPOLJspKikINcwQcXwGLjCKXA7qgxBINcToRw4RehKkgzE/CoAGmP04xRI1ro+ZIFTV8AzXWq/GvOJ2WalB7zlKgxYh2ccGcQOlWZrXF259Its0oKAF4B21x4Y14RY5l1rkSye4osXZ0tTm/LCPTKSq4DMYYOUlhmfcxZZUSylUsLNS6SpgkKzcYgEBqHSPkuhMxCqOysiks9QXwOLjSOOT9QyVs9CFUtElaMTeKm/tGbtmGNYDt1hXLAmJdnCkrBBGuI+IQPOlggKwGBD6YEe7wfYrUESrpdV57yfhKW7pBain9hElOV1yaiy7QE2UicGvru3jneSpL88axVvXIPapUAmgreD1dLcuYhLuzbhKmiUS6Fl08FNgRkSB5iNNvNJKpbioeorUHKkTERyx2TSDrQsdkGqAx8iIr3GV/ObB0ty7zRZJkXpDAvT2+cB7s2kSrSZZp2qXH9yT4fImIjxNMVkt2CSRtkxIRWDFkNMyjIb+bOYJngO3dXyPhPnTrGPSXqMMo6vtOxibKWg/ECOuXrHKwkgkMzO+Z84xtbDbLcvJraLJuhtfgCt2zEzAAtwRVKhRaTqkxLZu8i5BEq0kVoiaKIXoFfoX6aaROapjl07x8sB5xRPCVpKVJBSaEKNIWTTVS6CZ9NHMvf1NrY7YFYV4QfcV+k+YjObgbJMpC1FZWCppYVihIFUg5h/Zo10A+Gk6RgyxuEnFvoRITe8IUehi07KVMFUsOJP1h/Z5TDDOPEpgGzhM6WNJ0ZG17roDm6+oClB/l6QXYdpIQlMqYVIAokqr0KjRtHMPLTKxhNPlgqY4VijyPG6fKKuG3lAe0ZDd/xDEEGnQiB0ygtOaQt0hRqQSGcVcsdWi8zFWeiEhcpQ70ugFc0ZA8MDwxiqaUXUzZRJkuynoqUr9MwHAaH1hjDFy+aPK/Ysma3c6wCVZJaeBJfGpMOjFNhS0tH9o9otj1aXFFrt2fR9H0J97dpGTZZih4iLif7lUHlU9I7ovGLk0l5Of7+bz/mJvZIP8OWSxGClYFXTAddYzaZgd0m6Q3Nw2HF6xShIcXnIzI+sHzrG4uoS4DYYuoUri2BhGTt2eswwjigoIYbYsAn96X/OSe8ghgs/qTqpoTJmEhMtVChwBhUknrjB03ai3bC6/mBjrDHebZ6rRZZVqSgFd3+KUgAhsyAan+qJja7KyqFMRz7EpADkAkEFJoQxIPXGp4xWhLcC/rrpFUi2hKO8yzgxdmrUsQaPSsWJnOGBHAgDH5vFi6d9lvZOxNHeuXU6cYPkTzKQAsOFAsCAVIBzScUk0U2fUwAm0qACKlILkAs5Lc6R8q0uXKQXyct74fSOJ2t9hMyzqDKHfTiVIBJAHivDEEAux5x4mylKgFEFOShXunMZEQXsDbglLa6EpV4iHLgDMFwc/OLLJsxClFCVgyjeUm8GUDXwOA4ozOHbIxNlG2nyuAexymnoAUFJBCgRSiS6ccKj1aN9Ok3kd3J4zUncmcmYjtbpQkkltKsDgfFGnsk3XUv1Yj3PlELhieeSnzF2ebBnC6UlqEgiB9q2FwJiHvILhuGUTUns5xLM+eoEFItaQaqa8bo0zIjmr4F42na8mgs8y8lKtQD5h4vEJdj28XjKOGKOIzT0xHDlDlMNJ7lZlZIOEtrLI5ht2zBFpmpLl1XgMQLwB8qx09JjnW/Au2t3xQk+pHyhPWRvGM6J/eV7CG0SydOntFcuQ5AeuFYKnYAvhE9nSHVfOAoOeZ9GjIbqNmjkybU2a7ZcsJQlIwAg3tISWO1XaE0hl+ZEVjLgwZLnkbpSyRFaU1i9A7o5RBOMdKPRMuyqbLxhHak949Y0CxSENuxPWFdRHoqwGbUQnt1vFmTNmlN6XcImIyWh6gjA0JhvKmB2OsJ9vI/hLeoLDB6Facs8YJpW4ZInQVySOnWCelctKkF0kAg8GpFpzgDdxaVWWSpIACpaVU1KQT6wwIj1hxGOc/ihtNXaS5Vbt28RxJIHHAEdY6FPtARVVE5qyH92g4xxrefaP5i1rWKB7oB0SGHtA8kuB/Qw3ZbfgXWErJugaFyHA48uMNrTbRKl3QsFZdzkABprhAJ2iUTCRTAGmIxIPWn+IDlWErUbhvF6AliXyD0JEKrk9E42rZZMQyAXckl6uGNfPGNhuhtZJAQCPAE3F1SoDjrjGMShQSsXa0SxFQXcjUGkRss4yyCC1ajNxp9Yt7kSiskXFml3g3OStRVZwULzlUx/oOfKMuZa5Sg4KFpr9jz846nsdItFnCyzsDeNCKHPRwYwlotS7Qr+W4ALKOLPkp+rRztC+GfLi/Aolt56Zc4JQgaAtXHEDq4MWizit496tKUbLiaxcNlJWKTEA0DKcGmZF0sOschwplz0pLgJIIwJLNm0WrtCSLtxBSaUGDaHGJWaxoSe/PonBpZL0cgHLy4wLZiCtlUGZ0FatrHHbvY6fZ7aJctKJqybrALUMUM4KiNBQk6A5xBBRMUDJWlQJYtg+IB+84x22BeU6SHQhAfAqp4iOUDbD2h+Xm3i9whiM6VB5g/OJfIjHTVHcnz6HQNpTLqVKLMnPLCkItj2oTLxVkrPBj8n+cH7ypJlJUKomChFWLEg8qekAbFSbPKV2t0A1Ygu3BsaRZqxfGqhaGlosyleAkEMQQcCNIJ2dvYm+JU2iqC/8JP9Wh5U5RnZO98qV3UhRcv+kDKlSf8AMHWgSZ0tSikpUA7gkly2IzEdbjymVy4lJfOvozeS4wm/KQbQH/QP+5UbizIupSNAB5Bo59vhPBtanL3UpS2NWd26xTWf8QholeUSiXeUEij5F6vpwhz+XuAAZfZMV7Ikv/ENMkj5mG02QFAxiVu4DanJulSM3tNRKCgFivu0xAPibo8J+3tf6vWHdocLNCbo0zNfYDzg78qdPvygkXtVUdFRUVuRvFCkQRjF600iIRBJwdqjNZVMFIQ21GMaBaYS25NYU1MeiBIEMT96Qt26P4baqSKY0U/yh0uXWEe2w4HBQPorWB4PxphMKuaNh+H9qvWQJzlqUjo95P8A0qEaRQjnf4e27srSqUSbs5N5L/rl4jqgv/8AHHRiI9Vilvgmdljtm0It7wfyqkgkXilJbG6TUDpHH5iFSlgGhySS9FYNHbNuy71nmas/lWOUbbmfxJYAqUsSfTrU14wLL2af2dLwJJs0AsR3r3+ls/WIGYyqBnfVq9Xg+32ZDjtVXQxZKA6sTi9MaPjAEhaK1UdAw9TAzbthln2ytKShbKRmlTEnQP4m5HOL7ZKRNBVJ7rD+WTmakpPxDhTHCIbLlCapdPgWRdpdUEm6eTtTPKFsyWp8ax1FPlv3Huxraq4Jd5i5NwlgoZof9WLZF+MCbPtJM0S2aWKMKJ/uVjwgD8wpKSgm8OtMKD7ygqwETnQoqExjdWMw3hVrWvnHN8UzpRSuSCylNnUSpaVu7hNTUGoU1GMSt9xZSUvebvPw6c4CtGw5ksd4E8i4b3grZu1ZspJACWYsq4CrQgnFo5NFV6oqUlTX2o916Y58B11idmsl9VygDh1UcZAVqzmPZW8Ewu5LMQwAA5thjWJWOc60ILBN5y7Dne4MItYRWFSVX5qiXZzR2ZIoG0aBVyibxDkI8h1HnjFsycoEkmpoCGbIUakVy0LCC95MtWOPeUMz59WiCaNhuVtJU2TOlqqEKTdfILCqcu76x5t+UVApFDgc8BTlXOF/4cTzdnlqHsw+p77N0rBtu2i064aVxodP2gjfBm7Kyyr6mck7NvP99YebCs6kzJEpXxzK8UoF4jk4EMUWUOFAUz/aLd2bMZtsXOcXJSezSP6lYn0I6QJcySIzZvu39P7myjmNpmCdPWqnfUVcbrsPQCN3vPbuysymLKV3E/3Ko/QOrpGN2bZAgOM8OUC10uo/mZmneyLn68IMQGAAyiNstolipAOT+/KKps9uJyH14QnnyO0UVLIf05cOUZaqIzgwb+ZdEkWgzSAHVeNSeJqecafsoS7HlC+C2Gf7Q/7OCwW62dqatJGoUQzPEgkQokznJc1GWb/KC/zgZ4YhnjNXVGXKLRdNEJ7UmDF24MYEmzQRCeacZ9HUK7ShvKMztmY1wVF5RLjRKSNNVCNPbDRhiYye3S0xKQxBBTXABJ7yublm56QLFH5hnTL7xfUUpWqTMTMQSVy1BaH1GKX0UHSeCjHbNlbRRaJMudLLoWkKGtcjxGB4gxxeagsAwHp6PGj/AA53i7GcbLMP8OcSqWckzTVSOS/EP6gr9Qja0mX+ljmtwcb4nSpstwQcDSOQ2vZqlWooUq6zgEh8Hb1Edkuxzfe7ZfZ2qUSaKVQ5MS/mD7iHJxtoX0WTbJr2MftzZJSaHACj1JZy3CsKPyRcO6BqxPUNjHTLTsmVaEqEwFK0kgLGIbLk8YG0WEoUUuSQWb5iAtbTcw5VmXPYLaJ02WkJZhjUB1cdSnTmTH0jaJwIHDkfF9iDjYyuWQT3gBd1x1PtAUmxKergDGh9WrFbLuEk+GTEx2A6aP8Abxbs4mXOSrC6XJxDeWFYDUVJVSlcG+RggrLKoS4q3BtDq0cwkZcUzZTN6bOpIv3iQ1QgBhhrFsqw2e1A3CDriFDQmMJZUXVEmgYtXM4CDNkLnmYBJdKjTFqP5RG0C8UK+VtDTaW78yTVlKRmUivUQvTdY161oco6hsZcwoAnhN7VLscqvn6RC37CkzHdKSSG8IfzxidroVWqcXtl/Y5vKUQ/AAuzhsAVBsC484utVpQZakrBJUfEC7aMH0yPyjV/+B2dCgSgpIF1nLEaEPXrHszYcgi6iWhCXdZZyQBgg/CrjlFUwzzr0Z7ufZgLELrOVKVTGlADxphGWmGYqcoKGLsoA1A6VzjbWTbVlkouhSUhNGr9nnH0nb9nnLKEM+KSUjHRjUwQDGU05S2sWi3FEi8ck0fMmg9Y0e4mzzLswUsd6Yb1cWy9z5wgtliM+1y5F50FQUoCjJSFXhxeNPvNtn8vKCJbdrM7ssZBhVZH6UivEsM47HSbm+kJauTdQXnkRbwW38xarg/lyHD5GYfF/tDJ5lUB2i0AUGMVSk9kgIFVampJxKlHiak684rvaZ56mMnPkc5tkYsW76IrWKu5c/fKPEoc0x1Ff8GLKZmnpHi7S1BQeULNGgvYL2VK72T6wx/8SRrCywTWTMVoD59eLQs/MDj/ALv3g0Z7VwKvF8STs30uSakKJ4MH884rmWReIL8Dh+0MZNoQA4ccxHk22y2x8hB5YopfiX8+pj2LkIQQx7q9Dn/ac4jakBAgiYpKwxD8x7Rmt4NqSLIb0+Z4qIlgEqJ4AOT6Qv8ADXhc+xaKsqt21ky761HwJvEMWA4nB+GMKdry3TKLMTLv1x7xBhdtHaM21qS6TKs6S6UEMpagXCpmgBYhOrE4CDNpqN9Id+zloQeYDn3EE2qK9zT0+FqSb9/2AUSXoW+cQtezkqDCopUUIViCCKgihfWDCBm/MRCzowq2fnlx/aITfZpOnwdA3H3sNoT2E8gWmWKmgE1AoJqeOAUnI8CIc7c2Km0y7iqEG8lTYK+hwMcpmWAuFomKRMQbyFJPeSrIjXQjAgthHQd1N8xaCJFoAlWoDD4JoGKpR90Yp4isbODPHMqff7mHnwSwy3w6/YXiyLF9Kw62IZ/UZHrHO3AUoKwSpq5Vz4PHcbds1MyuCslDH9xHLt6dyZ0uaZiU3kKLm7xNQefGLzVDei1MbpszNrcA3SaV6YNDPdjaq0LTKS/azD8WQGAGPeUcOYgrbAVKl9yWm5QPW+kPUF8j9Ip2DMlHvoSUz0Ed52LObpfDAkQOLp8mpOXxMdJFtv2pLmTnXLSSaOfGCzVOZxFYSzrD33Sc8qODgOL4QXtCSizr7iSsqS7KqQST+8US7SZYcFLjFChQ5UfMa8Y6iVSS2ojtWxGWoXX7zFhQPXwtg0fIlJKHNFDJ6kOSS49+MObbs0qs4W7lNWBwTRhm2sBbPsBnqIRRTAuaJ4jHTDnE0VjkVHiNrzL6GXNQhhfVeJLPUjphDDaW9a7XORLsalAJBJJoSzVPnCbbUpVy6hzdXcKXDhVaMk94FjVuEUbFlT7Os9ml1sXIr3cw+H7tFZccFopSakkrXr0MbTttSiXUp2YcNQNK+8NrNtGUbKj+MqWoO6VAm+RjdVkH1bpjCSVLBPeF1LBRY94VAAFfiwelYptNqaeoiYpLKYC4PDoQTo4Y6RVe5ecVJVHwWz5pKiQm9eNEpqmpYOfiOmEFWC2mQsEpBqElwCQrDulnTp0jyxbQlImBfZhbKc3jcB0ogAYtrh1hSJoUtwTUkqLlmxavvHS4VhFympLijou79uRLE+2zcA0tAFVKUalKBmT3QOsLTb1zZip00fxFUYVCEA91CW0dycyeQC2wy1KShU1VACZSXZKQqpLZrUMScqCkNElhj9ISyZ7ioR68+7MWWFOTk/4iEw1dnJ1NG5R5dU4c46YxBc0E4vwB+2j5KjixJ1J+kKBkklSPVSgl3PCPrNKJW6gQGYOa8yPvOI3jec45aQQVcHPKK8FndETKMtCgl1AqwerNgIH7f/lr/wBsGXqFixFRRwcKRV2p09D9YI6AptXZvES9DFn5cmKJNrSimJ0Ar+0XG0LVgAOdT9IbTh5/Qw6KJqCkcY59tl1T6i8QCQWcuWrwDBo3W0lqSKkv0jDz54XNWpKgpu7RqEVIJGdcIWnNOVJdDmk/HYAtD4nyy56+kWyE3QzOH8Tl3dySTV+cSXIJL4ex4R6qW/dZgMSMSdAYhpI17s+Mq9UDu+T8wzgdI87I6jr+0WBDVSSXzzHyMWXifFTpj9BxitluiuTKz/TxxMfT7OJgZeLhQqQoEYKSRVKgcCIuDmiQOgDD9ovFncC9dU3OItp2Q2vIdsTfubZ/4dsCpsoYWhAdaR/zkAd5v1pHMZxvbHbZc5AmSlpWhWCkkEHqI5qoZANpU/OK7Ps1ctZmWeYqzzDUmWHQr/3JZ7iubA8Y08OufWRfmZ+bSRfMeDoFu3dlTH7rE4tgXDVEc13h3AtMlZXZkladEHEZpIx5RpbHv9Ol0tMjtE/8Wz1PNUpRvD/SVRoNm75WOeWRPRf/AELNxY/0rY+kOJY8nMH/AD6AYZM+n8Wv1Rx1dlmoftL6HGC0F3AoK5PShhYZrLAmOGrfBLEMwxDx+h7ZYpc5F2YkLSciHEZ+3fh1ZZmAUj+1VPIvEPFJdDMPtJf1o45Zds3XZZvnM4N0hts7bEtChMuC+lnY0DUKgOWUa20/g0n/AMudq15LY8nhfM/CK0J8K5a2wcn1pFXGS8DK1uCa5f7oG2vPBSqdLWEpWEsbnepjdatSA/KF2z7Si4oovFRSUkkEMyXYDIEB4J25uBbQgJEoqAzQtx/tGDxnvyKpRSlYMtqG+puprxgb47GMOSE+IyVH1gtqElZmZhghiSok4kvl1xiS0XpmKHVjVxi3Q0hlOmWeQkdiRNmJrfKgGV/SMwx5whcFV4UU70LkmvP7AjnJVyMKaVteR7OsSBdTNWEJJoMCRgCWrgPt4OtOy0Hs0IACHc3Q5KRU9CzRmbVZZkx5ixMJJqbhauAf5Rp9h2ScllTu6lKSEJNCb1SSMqUAgGWcdvD5F5ZOOxt2SNAeGHpEJtmbB2+/KJ3nqAVcw30ifaqao6UjP5FlwDmyO2vHCIokF/r6QcVKADBPAH2ePUy71SC/OnoflEfUtuKBJJLFnGGEWLRqYskOCQUudQQ3XSKzZFYlWPwhm9cY6irkQVJf9o9/J84ndal4tplH35ZHCL0gW5h2789KZAdZoVArmLrQvUqLsAQ3CKrXv3Z0KIlmZPUMeyTeHK9QRltqSgqcAoBQug1D1c6w1kpupZNBSgoIvce6Bf8AzQttgm07VarbWYrsJRwlSz3yP+YvjoGEWyLLLlIup7qRkGEezzUdPePJYrEt2HjFRVIrmLCsCfmf2iUpNGw5/PMxQsd4feYg1CjfHMe8UYwlRJErEMHHB+vCLk2O8GWeLCnrnBk9LEtwgeX8/nFF2D3XySkpApiPvDXpF0tFaff3rAyzU/ecWnLnFqOZbOUw+3++MV/mHGHQmkAzFG8quZHSPpZdSX+6xz4JUeAmZOYlg4zbD94E2jJStPfQhQ/qSFHpkIJbujn8jEikMKaxaKOugKVsMS03pM20SjpKnLSP9pN30gv8zbJYcW+byWiVMPncBgqweGLBBFmyLhSYOSTfKspTtLaH/q/OzIf3iqbbbccbav8A0SpST7GCgax9MxP3nEvU5f8AsyuyN/hX6L/AtXY5kz+ZaLRN/umkJ8ksGiobAkj/AMpNTVw58zX1hmosOsTA7n3pApZJS/E7CLjoVp3XszfyvIqf3gqybFkoAKZaUq/UPF54wdJ8Ij60moGUV5fBVtvg+8PxYdfaBrTKVMb4U4jXrFk8M/X5xGcouOIi3gqu7JJs4DAmv35R8pDKY5xZJQLuEVW80HI/KK1Z3k+Cw+XIxYFDh5iPEyxddg9KtXKLgKxUllTgZitKV5R8ZTj6xJeHnEosikmVmVzid3nFcw1HWKGglAz/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65" y="145747"/>
            <a:ext cx="562701" cy="78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453883" y="1376543"/>
            <a:ext cx="11271271" cy="5244175"/>
          </a:xfrm>
          <a:prstGeom prst="rect">
            <a:avLst/>
          </a:prstGeom>
        </p:spPr>
      </p:pic>
    </p:spTree>
    <p:extLst>
      <p:ext uri="{BB962C8B-B14F-4D97-AF65-F5344CB8AC3E}">
        <p14:creationId xmlns:p14="http://schemas.microsoft.com/office/powerpoint/2010/main" val="4027919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DA9B76-7D16-438D-ADF8-B486DDF6E3EF}"/>
              </a:ext>
            </a:extLst>
          </p:cNvPr>
          <p:cNvSpPr>
            <a:spLocks noGrp="1"/>
          </p:cNvSpPr>
          <p:nvPr>
            <p:ph type="title"/>
          </p:nvPr>
        </p:nvSpPr>
        <p:spPr>
          <a:xfrm>
            <a:off x="290945" y="432858"/>
            <a:ext cx="3979719" cy="1053042"/>
          </a:xfrm>
        </p:spPr>
        <p:txBody>
          <a:bodyPr>
            <a:normAutofit fontScale="90000"/>
          </a:bodyPr>
          <a:lstStyle/>
          <a:p>
            <a:r>
              <a:rPr lang="en-US" dirty="0">
                <a:solidFill>
                  <a:srgbClr val="660066"/>
                </a:solidFill>
                <a:effectLst/>
              </a:rPr>
              <a:t>What program should I choose?</a:t>
            </a:r>
          </a:p>
        </p:txBody>
      </p:sp>
      <p:sp>
        <p:nvSpPr>
          <p:cNvPr id="5" name="TextBox 4">
            <a:extLst>
              <a:ext uri="{FF2B5EF4-FFF2-40B4-BE49-F238E27FC236}">
                <a16:creationId xmlns:a16="http://schemas.microsoft.com/office/drawing/2014/main" id="{8D824AAF-9BC5-4F13-B40E-A53CCE498C3B}"/>
              </a:ext>
            </a:extLst>
          </p:cNvPr>
          <p:cNvSpPr txBox="1"/>
          <p:nvPr/>
        </p:nvSpPr>
        <p:spPr>
          <a:xfrm>
            <a:off x="290945" y="1621771"/>
            <a:ext cx="397971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t>PLC payments will be made if the MYA price drops below $8.40</a:t>
            </a:r>
          </a:p>
          <a:p>
            <a:endParaRPr lang="en-US" sz="1600" dirty="0"/>
          </a:p>
          <a:p>
            <a:pPr marL="285750" indent="-285750">
              <a:buFont typeface="Arial" panose="020B0604020202020204" pitchFamily="34" charset="0"/>
              <a:buChar char="•"/>
            </a:pPr>
            <a:r>
              <a:rPr lang="en-US" sz="1600" b="1" u="sng" dirty="0"/>
              <a:t>PLC payment will exceed ARC-CO payments at any yield level if price drops below </a:t>
            </a:r>
            <a:r>
              <a:rPr lang="en-US" sz="1600" b="1" u="sng" dirty="0">
                <a:solidFill>
                  <a:srgbClr val="C00000"/>
                </a:solidFill>
              </a:rPr>
              <a:t>$7.43</a:t>
            </a:r>
          </a:p>
          <a:p>
            <a:endParaRPr lang="en-US" sz="1600" dirty="0"/>
          </a:p>
          <a:p>
            <a:pPr marL="285750" indent="-285750">
              <a:buFont typeface="Arial" panose="020B0604020202020204" pitchFamily="34" charset="0"/>
              <a:buChar char="•"/>
            </a:pPr>
            <a:r>
              <a:rPr lang="en-US" sz="1600" b="1" u="sng" dirty="0"/>
              <a:t>With an average yield (</a:t>
            </a:r>
            <a:r>
              <a:rPr lang="en-US" sz="1600" b="1" u="sng" dirty="0">
                <a:solidFill>
                  <a:srgbClr val="C00000"/>
                </a:solidFill>
              </a:rPr>
              <a:t>33</a:t>
            </a:r>
            <a:r>
              <a:rPr lang="en-US" sz="1600" b="1" u="sng" dirty="0"/>
              <a:t> bushels), ARC-CO will not start paying until price falls below </a:t>
            </a:r>
            <a:r>
              <a:rPr lang="en-US" sz="1600" b="1" u="sng" dirty="0">
                <a:solidFill>
                  <a:srgbClr val="C00000"/>
                </a:solidFill>
              </a:rPr>
              <a:t>$8.23</a:t>
            </a:r>
          </a:p>
          <a:p>
            <a:endParaRPr lang="en-US" sz="1600" b="1" u="sng" dirty="0">
              <a:solidFill>
                <a:srgbClr val="C00000"/>
              </a:solidFill>
            </a:endParaRPr>
          </a:p>
          <a:p>
            <a:pPr marL="285750" indent="-285750">
              <a:buFont typeface="Arial" panose="020B0604020202020204" pitchFamily="34" charset="0"/>
              <a:buChar char="•"/>
            </a:pPr>
            <a:r>
              <a:rPr lang="en-US" sz="1600" dirty="0"/>
              <a:t>If the county yield is </a:t>
            </a:r>
            <a:r>
              <a:rPr lang="en-US" sz="1600" i="1" dirty="0"/>
              <a:t>lower</a:t>
            </a:r>
            <a:r>
              <a:rPr lang="en-US" sz="1600" dirty="0"/>
              <a:t> than average, ARC-CO will pay at much higher prices BUT if the county yield is </a:t>
            </a:r>
            <a:r>
              <a:rPr lang="en-US" sz="1600" i="1" dirty="0"/>
              <a:t>higher</a:t>
            </a:r>
            <a:r>
              <a:rPr lang="en-US" sz="1600" dirty="0"/>
              <a:t> than average, it will take a large price loss to trigger any payment</a:t>
            </a:r>
          </a:p>
          <a:p>
            <a:endParaRPr lang="en-US" sz="1600" b="1" u="sng" dirty="0">
              <a:solidFill>
                <a:srgbClr val="C00000"/>
              </a:solidFill>
            </a:endParaRPr>
          </a:p>
          <a:p>
            <a:pPr marL="285750" indent="-285750">
              <a:buFont typeface="Arial" panose="020B0604020202020204" pitchFamily="34" charset="0"/>
              <a:buChar char="•"/>
            </a:pPr>
            <a:r>
              <a:rPr lang="en-US" sz="1600" dirty="0"/>
              <a:t> ARC-CO maximum payment will be </a:t>
            </a:r>
            <a:r>
              <a:rPr lang="en-US" sz="1600" dirty="0">
                <a:solidFill>
                  <a:srgbClr val="C00000"/>
                </a:solidFill>
              </a:rPr>
              <a:t>$32.21</a:t>
            </a:r>
            <a:r>
              <a:rPr lang="en-US" sz="1600" dirty="0"/>
              <a:t> per acre in 2019</a:t>
            </a:r>
          </a:p>
        </p:txBody>
      </p:sp>
      <p:pic>
        <p:nvPicPr>
          <p:cNvPr id="4" name="Picture 3">
            <a:extLst>
              <a:ext uri="{FF2B5EF4-FFF2-40B4-BE49-F238E27FC236}">
                <a16:creationId xmlns:a16="http://schemas.microsoft.com/office/drawing/2014/main" id="{DCB0E670-B68B-42AB-ABCA-9C8F471FC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227" y="128158"/>
            <a:ext cx="7497804" cy="6296983"/>
          </a:xfrm>
          <a:prstGeom prst="rect">
            <a:avLst/>
          </a:prstGeom>
        </p:spPr>
      </p:pic>
    </p:spTree>
    <p:extLst>
      <p:ext uri="{BB962C8B-B14F-4D97-AF65-F5344CB8AC3E}">
        <p14:creationId xmlns:p14="http://schemas.microsoft.com/office/powerpoint/2010/main" val="1746958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1C9F-513C-408B-B0FE-EAA86A1FD9C8}"/>
              </a:ext>
            </a:extLst>
          </p:cNvPr>
          <p:cNvSpPr>
            <a:spLocks noGrp="1"/>
          </p:cNvSpPr>
          <p:nvPr>
            <p:ph type="title"/>
          </p:nvPr>
        </p:nvSpPr>
        <p:spPr>
          <a:xfrm>
            <a:off x="690033" y="316137"/>
            <a:ext cx="10811934" cy="710142"/>
          </a:xfrm>
        </p:spPr>
        <p:txBody>
          <a:bodyPr/>
          <a:lstStyle/>
          <a:p>
            <a:r>
              <a:rPr lang="en-US" dirty="0"/>
              <a:t>OSU-KSU Farm Bill Decision Tool</a:t>
            </a:r>
          </a:p>
        </p:txBody>
      </p:sp>
      <p:pic>
        <p:nvPicPr>
          <p:cNvPr id="5" name="Content Placeholder 4">
            <a:extLst>
              <a:ext uri="{FF2B5EF4-FFF2-40B4-BE49-F238E27FC236}">
                <a16:creationId xmlns:a16="http://schemas.microsoft.com/office/drawing/2014/main" id="{474372AC-D6A3-4F7D-BC73-6EB7E8395C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033" y="1301606"/>
            <a:ext cx="4190816" cy="4808249"/>
          </a:xfrm>
        </p:spPr>
      </p:pic>
      <p:sp>
        <p:nvSpPr>
          <p:cNvPr id="6" name="TextBox 5">
            <a:extLst>
              <a:ext uri="{FF2B5EF4-FFF2-40B4-BE49-F238E27FC236}">
                <a16:creationId xmlns:a16="http://schemas.microsoft.com/office/drawing/2014/main" id="{948CE6B2-420B-4ADF-86F2-9236CCB04780}"/>
              </a:ext>
            </a:extLst>
          </p:cNvPr>
          <p:cNvSpPr txBox="1"/>
          <p:nvPr/>
        </p:nvSpPr>
        <p:spPr>
          <a:xfrm>
            <a:off x="6096000" y="1301606"/>
            <a:ext cx="5271655"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Can evaluate the 2-year ARC/PLC decision for each commodity on each individual farm</a:t>
            </a:r>
          </a:p>
          <a:p>
            <a:endParaRPr lang="en-US" sz="2000" dirty="0"/>
          </a:p>
          <a:p>
            <a:pPr marL="285750" indent="-285750">
              <a:buFont typeface="Arial" panose="020B0604020202020204" pitchFamily="34" charset="0"/>
              <a:buChar char="•"/>
            </a:pPr>
            <a:r>
              <a:rPr lang="en-US" sz="2000" dirty="0"/>
              <a:t>Can do scenario analysis for different price/yield levels</a:t>
            </a:r>
          </a:p>
          <a:p>
            <a:endParaRPr lang="en-US" sz="2000" dirty="0"/>
          </a:p>
          <a:p>
            <a:pPr marL="285750" indent="-285750">
              <a:buFont typeface="Arial" panose="020B0604020202020204" pitchFamily="34" charset="0"/>
              <a:buChar char="•"/>
            </a:pPr>
            <a:r>
              <a:rPr lang="en-US" sz="2000" dirty="0"/>
              <a:t>Also has ARC-IC and SCO program capabilities</a:t>
            </a:r>
          </a:p>
          <a:p>
            <a:endParaRPr lang="en-US" sz="2000" dirty="0"/>
          </a:p>
          <a:p>
            <a:pPr marL="285750" indent="-285750">
              <a:buFont typeface="Arial" panose="020B0604020202020204" pitchFamily="34" charset="0"/>
              <a:buChar char="•"/>
            </a:pPr>
            <a:r>
              <a:rPr lang="en-US" sz="2000" dirty="0"/>
              <a:t>Available soon at AgManager.info</a:t>
            </a:r>
          </a:p>
          <a:p>
            <a:endParaRPr lang="en-US" sz="2000" dirty="0"/>
          </a:p>
          <a:p>
            <a:pPr marL="285750" indent="-285750">
              <a:buFont typeface="Arial" panose="020B0604020202020204" pitchFamily="34" charset="0"/>
              <a:buChar char="•"/>
            </a:pPr>
            <a:r>
              <a:rPr lang="en-US" sz="2000" dirty="0"/>
              <a:t>Some counties will offer assistance in running this decision tool</a:t>
            </a:r>
          </a:p>
        </p:txBody>
      </p:sp>
    </p:spTree>
    <p:extLst>
      <p:ext uri="{BB962C8B-B14F-4D97-AF65-F5344CB8AC3E}">
        <p14:creationId xmlns:p14="http://schemas.microsoft.com/office/powerpoint/2010/main" val="99203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4EE5-BF83-4EB5-9482-EFFB36DB9DEE}"/>
              </a:ext>
            </a:extLst>
          </p:cNvPr>
          <p:cNvSpPr>
            <a:spLocks noGrp="1"/>
          </p:cNvSpPr>
          <p:nvPr>
            <p:ph type="title"/>
          </p:nvPr>
        </p:nvSpPr>
        <p:spPr>
          <a:xfrm>
            <a:off x="690033" y="420047"/>
            <a:ext cx="10811934" cy="710142"/>
          </a:xfrm>
        </p:spPr>
        <p:txBody>
          <a:bodyPr/>
          <a:lstStyle/>
          <a:p>
            <a:r>
              <a:rPr lang="en-US" dirty="0"/>
              <a:t>Supplemental Coverage Option</a:t>
            </a:r>
          </a:p>
        </p:txBody>
      </p:sp>
      <p:sp>
        <p:nvSpPr>
          <p:cNvPr id="3" name="Content Placeholder 2">
            <a:extLst>
              <a:ext uri="{FF2B5EF4-FFF2-40B4-BE49-F238E27FC236}">
                <a16:creationId xmlns:a16="http://schemas.microsoft.com/office/drawing/2014/main" id="{9A76AB10-4808-4F12-B1E1-71EFF610B7D8}"/>
              </a:ext>
            </a:extLst>
          </p:cNvPr>
          <p:cNvSpPr>
            <a:spLocks noGrp="1"/>
          </p:cNvSpPr>
          <p:nvPr>
            <p:ph idx="1"/>
          </p:nvPr>
        </p:nvSpPr>
        <p:spPr>
          <a:xfrm>
            <a:off x="690034" y="1330036"/>
            <a:ext cx="10811933" cy="4584361"/>
          </a:xfrm>
        </p:spPr>
        <p:txBody>
          <a:bodyPr>
            <a:normAutofit/>
          </a:bodyPr>
          <a:lstStyle/>
          <a:p>
            <a:r>
              <a:rPr lang="en-US" dirty="0"/>
              <a:t>SCO only available under PLC; cannot purchase if you are in ARC</a:t>
            </a:r>
          </a:p>
          <a:p>
            <a:r>
              <a:rPr lang="en-US" dirty="0"/>
              <a:t>An endorsement to your own farm policy (“underlying policy”)</a:t>
            </a:r>
          </a:p>
          <a:p>
            <a:r>
              <a:rPr lang="en-US" dirty="0"/>
              <a:t>Brings coverage up to 86% of expected yield/revenue</a:t>
            </a:r>
          </a:p>
          <a:p>
            <a:r>
              <a:rPr lang="en-US" dirty="0"/>
              <a:t>$$ coverage based on farm APH but loss trigger/measure based on county outcome</a:t>
            </a:r>
          </a:p>
          <a:p>
            <a:r>
              <a:rPr lang="en-US" dirty="0"/>
              <a:t>Must sign up prior to planting, like regular MPCI policy</a:t>
            </a:r>
          </a:p>
          <a:p>
            <a:r>
              <a:rPr lang="en-US" dirty="0"/>
              <a:t>SCO part of larger crop insurance decision</a:t>
            </a:r>
          </a:p>
          <a:p>
            <a:pPr lvl="2"/>
            <a:r>
              <a:rPr lang="en-US" dirty="0"/>
              <a:t>Buy SCO  --  or  --  Buy higher individual coverage   --   or  --   Don’t buy any more insurance</a:t>
            </a:r>
          </a:p>
          <a:p>
            <a:pPr lvl="2"/>
            <a:r>
              <a:rPr lang="en-US" dirty="0"/>
              <a:t>Few of the 2014-2018 acres in PLC also bought SCO</a:t>
            </a:r>
          </a:p>
        </p:txBody>
      </p:sp>
    </p:spTree>
    <p:extLst>
      <p:ext uri="{BB962C8B-B14F-4D97-AF65-F5344CB8AC3E}">
        <p14:creationId xmlns:p14="http://schemas.microsoft.com/office/powerpoint/2010/main" val="967545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4822"/>
            <a:ext cx="7886700" cy="781094"/>
          </a:xfrm>
        </p:spPr>
        <p:txBody>
          <a:bodyPr>
            <a:normAutofit/>
          </a:bodyPr>
          <a:lstStyle/>
          <a:p>
            <a:pPr algn="ctr"/>
            <a:r>
              <a:rPr lang="en-US" sz="3600" b="1" dirty="0"/>
              <a:t>Conclusions and Implications </a:t>
            </a:r>
          </a:p>
        </p:txBody>
      </p:sp>
      <p:sp>
        <p:nvSpPr>
          <p:cNvPr id="3" name="Content Placeholder 2"/>
          <p:cNvSpPr>
            <a:spLocks noGrp="1"/>
          </p:cNvSpPr>
          <p:nvPr>
            <p:ph idx="1"/>
          </p:nvPr>
        </p:nvSpPr>
        <p:spPr>
          <a:xfrm>
            <a:off x="488373" y="1115431"/>
            <a:ext cx="11055927" cy="4183934"/>
          </a:xfrm>
        </p:spPr>
        <p:txBody>
          <a:bodyPr>
            <a:normAutofit fontScale="92500"/>
          </a:bodyPr>
          <a:lstStyle/>
          <a:p>
            <a:r>
              <a:rPr lang="en-US" dirty="0"/>
              <a:t>For the 2018 Farm Bill, it’s a 2-year decision, NOT a 5-year decision, as it was in 2014. </a:t>
            </a:r>
          </a:p>
          <a:p>
            <a:pPr lvl="1"/>
            <a:r>
              <a:rPr lang="en-US" dirty="0"/>
              <a:t>What do you expect prices to be over the next two years?</a:t>
            </a:r>
          </a:p>
          <a:p>
            <a:pPr lvl="2"/>
            <a:r>
              <a:rPr lang="en-US" dirty="0"/>
              <a:t>Prices lower than PLC reference prices will favor the PLC program</a:t>
            </a:r>
          </a:p>
          <a:p>
            <a:pPr lvl="1"/>
            <a:r>
              <a:rPr lang="en-US" dirty="0"/>
              <a:t>What do you expect yields to be over the next two years?</a:t>
            </a:r>
          </a:p>
          <a:p>
            <a:pPr lvl="2"/>
            <a:r>
              <a:rPr lang="en-US" dirty="0"/>
              <a:t>The ARC-CO program may be preferred if prices are above reference prices because lower yields can trigger payments</a:t>
            </a:r>
          </a:p>
          <a:p>
            <a:pPr lvl="1"/>
            <a:r>
              <a:rPr lang="en-US" dirty="0"/>
              <a:t>Is SCO a consideration? (Nudges toward PLC) </a:t>
            </a:r>
          </a:p>
          <a:p>
            <a:endParaRPr lang="en-US" dirty="0"/>
          </a:p>
          <a:p>
            <a:r>
              <a:rPr lang="en-US" dirty="0"/>
              <a:t>Implication: be careful of making the decision based solely on the result of the last five years or feeling like you didn’t get it right in 2014. </a:t>
            </a:r>
          </a:p>
          <a:p>
            <a:endParaRPr lang="en-US" dirty="0"/>
          </a:p>
        </p:txBody>
      </p:sp>
    </p:spTree>
    <p:extLst>
      <p:ext uri="{BB962C8B-B14F-4D97-AF65-F5344CB8AC3E}">
        <p14:creationId xmlns:p14="http://schemas.microsoft.com/office/powerpoint/2010/main" val="1990055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50" t="3126" r="1250" b="19045"/>
          <a:stretch/>
        </p:blipFill>
        <p:spPr>
          <a:xfrm>
            <a:off x="444984" y="1859974"/>
            <a:ext cx="7023064" cy="4484964"/>
          </a:xfrm>
          <a:prstGeom prst="rect">
            <a:avLst/>
          </a:prstGeom>
        </p:spPr>
      </p:pic>
      <p:sp>
        <p:nvSpPr>
          <p:cNvPr id="3" name="Oval 2">
            <a:extLst>
              <a:ext uri="{FF2B5EF4-FFF2-40B4-BE49-F238E27FC236}">
                <a16:creationId xmlns:a16="http://schemas.microsoft.com/office/drawing/2014/main" id="{9F80D2C7-0211-48EA-ADD1-1F99A1004F08}"/>
              </a:ext>
            </a:extLst>
          </p:cNvPr>
          <p:cNvSpPr/>
          <p:nvPr/>
        </p:nvSpPr>
        <p:spPr>
          <a:xfrm>
            <a:off x="4683184" y="2498878"/>
            <a:ext cx="523009" cy="44840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E3BBA0-CF69-4B46-851F-0F5474797938}"/>
              </a:ext>
            </a:extLst>
          </p:cNvPr>
          <p:cNvSpPr txBox="1"/>
          <p:nvPr/>
        </p:nvSpPr>
        <p:spPr>
          <a:xfrm>
            <a:off x="1934806" y="296503"/>
            <a:ext cx="8506437" cy="1323439"/>
          </a:xfrm>
          <a:prstGeom prst="rect">
            <a:avLst/>
          </a:prstGeom>
          <a:noFill/>
        </p:spPr>
        <p:txBody>
          <a:bodyPr wrap="square" rtlCol="0">
            <a:spAutoFit/>
          </a:bodyPr>
          <a:lstStyle/>
          <a:p>
            <a:pPr algn="ctr"/>
            <a:r>
              <a:rPr lang="en-US" sz="8000" dirty="0"/>
              <a:t>THANK YOU!</a:t>
            </a:r>
          </a:p>
        </p:txBody>
      </p:sp>
      <p:sp>
        <p:nvSpPr>
          <p:cNvPr id="5" name="TextBox 4">
            <a:extLst>
              <a:ext uri="{FF2B5EF4-FFF2-40B4-BE49-F238E27FC236}">
                <a16:creationId xmlns:a16="http://schemas.microsoft.com/office/drawing/2014/main" id="{D431D7E0-91CE-426F-8674-50A1114810A4}"/>
              </a:ext>
            </a:extLst>
          </p:cNvPr>
          <p:cNvSpPr txBox="1"/>
          <p:nvPr/>
        </p:nvSpPr>
        <p:spPr>
          <a:xfrm>
            <a:off x="8042564" y="1859974"/>
            <a:ext cx="3549384" cy="1477328"/>
          </a:xfrm>
          <a:prstGeom prst="rect">
            <a:avLst/>
          </a:prstGeom>
          <a:noFill/>
        </p:spPr>
        <p:txBody>
          <a:bodyPr wrap="square" rtlCol="0">
            <a:spAutoFit/>
          </a:bodyPr>
          <a:lstStyle/>
          <a:p>
            <a:r>
              <a:rPr lang="en-US" dirty="0"/>
              <a:t>Agent Name</a:t>
            </a:r>
          </a:p>
          <a:p>
            <a:endParaRPr lang="en-US" dirty="0"/>
          </a:p>
          <a:p>
            <a:r>
              <a:rPr lang="en-US" dirty="0"/>
              <a:t>Email</a:t>
            </a:r>
          </a:p>
          <a:p>
            <a:endParaRPr lang="en-US" dirty="0"/>
          </a:p>
          <a:p>
            <a:r>
              <a:rPr lang="en-US" dirty="0"/>
              <a:t>Phone Number</a:t>
            </a:r>
          </a:p>
        </p:txBody>
      </p:sp>
    </p:spTree>
    <p:extLst>
      <p:ext uri="{BB962C8B-B14F-4D97-AF65-F5344CB8AC3E}">
        <p14:creationId xmlns:p14="http://schemas.microsoft.com/office/powerpoint/2010/main" val="285132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771812" y="1334752"/>
            <a:ext cx="11115387" cy="4419599"/>
          </a:xfrm>
        </p:spPr>
        <p:txBody>
          <a:bodyPr>
            <a:normAutofit/>
          </a:bodyPr>
          <a:lstStyle/>
          <a:p>
            <a:pPr marL="457200" lvl="1" indent="0" algn="ctr">
              <a:buNone/>
            </a:pPr>
            <a:r>
              <a:rPr lang="en-US" sz="4000" b="1" dirty="0"/>
              <a:t>Elect a Program</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1AFA-F021-4C04-A8BB-4BCA426F5CD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1"/>
          <p:cNvSpPr>
            <a:spLocks noGrp="1"/>
          </p:cNvSpPr>
          <p:nvPr>
            <p:ph type="title"/>
          </p:nvPr>
        </p:nvSpPr>
        <p:spPr>
          <a:xfrm>
            <a:off x="770467" y="586516"/>
            <a:ext cx="10811934" cy="710142"/>
          </a:xfrm>
        </p:spPr>
        <p:txBody>
          <a:bodyPr/>
          <a:lstStyle/>
          <a:p>
            <a:r>
              <a:rPr lang="en-US" dirty="0"/>
              <a:t>Decisions to be made…</a:t>
            </a:r>
          </a:p>
        </p:txBody>
      </p:sp>
      <p:sp>
        <p:nvSpPr>
          <p:cNvPr id="7" name="TextBox 6"/>
          <p:cNvSpPr txBox="1"/>
          <p:nvPr/>
        </p:nvSpPr>
        <p:spPr>
          <a:xfrm>
            <a:off x="8818747" y="660370"/>
            <a:ext cx="17694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TENANT OR BOTH IF SHARED RISK</a:t>
            </a:r>
          </a:p>
        </p:txBody>
      </p:sp>
      <p:sp>
        <p:nvSpPr>
          <p:cNvPr id="9" name="TextBox 8"/>
          <p:cNvSpPr txBox="1"/>
          <p:nvPr/>
        </p:nvSpPr>
        <p:spPr>
          <a:xfrm>
            <a:off x="1549730" y="2856614"/>
            <a:ext cx="2755075"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PRICE LOSS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4732317" y="2856614"/>
            <a:ext cx="2927267"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AGRICULTURAL RISK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County Level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(ARC-CO)</a:t>
            </a:r>
          </a:p>
        </p:txBody>
      </p:sp>
      <p:sp>
        <p:nvSpPr>
          <p:cNvPr id="12" name="TextBox 11"/>
          <p:cNvSpPr txBox="1"/>
          <p:nvPr/>
        </p:nvSpPr>
        <p:spPr>
          <a:xfrm>
            <a:off x="8087096" y="2856614"/>
            <a:ext cx="2770908" cy="120032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AGRICULTURAL RISK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Individual Level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(ARC-IC)</a:t>
            </a:r>
          </a:p>
        </p:txBody>
      </p:sp>
      <p:sp>
        <p:nvSpPr>
          <p:cNvPr id="14" name="TextBox 13"/>
          <p:cNvSpPr txBox="1"/>
          <p:nvPr/>
        </p:nvSpPr>
        <p:spPr>
          <a:xfrm>
            <a:off x="1948679" y="4842738"/>
            <a:ext cx="1957176" cy="738664"/>
          </a:xfrm>
          <a:prstGeom prst="rect">
            <a:avLst/>
          </a:prstGeom>
          <a:solidFill>
            <a:srgbClr val="FFC0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Supplemental Coverage Option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(SCO)</a:t>
            </a:r>
          </a:p>
        </p:txBody>
      </p:sp>
      <p:cxnSp>
        <p:nvCxnSpPr>
          <p:cNvPr id="16" name="Straight Arrow Connector 15"/>
          <p:cNvCxnSpPr>
            <a:stCxn id="9" idx="2"/>
            <a:endCxn id="14" idx="0"/>
          </p:cNvCxnSpPr>
          <p:nvPr/>
        </p:nvCxnSpPr>
        <p:spPr>
          <a:xfrm flipH="1">
            <a:off x="2927267" y="4056943"/>
            <a:ext cx="1" cy="7857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48679" y="2417041"/>
            <a:ext cx="5242955" cy="378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Decision for each Commodity (85% of base)</a:t>
            </a:r>
          </a:p>
        </p:txBody>
      </p:sp>
      <p:sp>
        <p:nvSpPr>
          <p:cNvPr id="19" name="TextBox 18"/>
          <p:cNvSpPr txBox="1"/>
          <p:nvPr/>
        </p:nvSpPr>
        <p:spPr>
          <a:xfrm>
            <a:off x="7281003" y="2439191"/>
            <a:ext cx="44360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Commodities on Farm (65% of total base)</a:t>
            </a:r>
          </a:p>
        </p:txBody>
      </p:sp>
      <p:cxnSp>
        <p:nvCxnSpPr>
          <p:cNvPr id="20" name="Straight Arrow Connector 19"/>
          <p:cNvCxnSpPr/>
          <p:nvPr/>
        </p:nvCxnSpPr>
        <p:spPr>
          <a:xfrm>
            <a:off x="5975901" y="1844000"/>
            <a:ext cx="1980567" cy="499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30761" y="1844000"/>
            <a:ext cx="1322120" cy="538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75793" y="5203207"/>
            <a:ext cx="3473594" cy="378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Purchased on Planted Acres</a:t>
            </a:r>
          </a:p>
        </p:txBody>
      </p:sp>
    </p:spTree>
    <p:extLst>
      <p:ext uri="{BB962C8B-B14F-4D97-AF65-F5344CB8AC3E}">
        <p14:creationId xmlns:p14="http://schemas.microsoft.com/office/powerpoint/2010/main" val="34952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4822"/>
            <a:ext cx="7886700" cy="781094"/>
          </a:xfrm>
        </p:spPr>
        <p:txBody>
          <a:bodyPr>
            <a:normAutofit fontScale="90000"/>
          </a:bodyPr>
          <a:lstStyle/>
          <a:p>
            <a:pPr algn="ctr"/>
            <a:r>
              <a:rPr lang="en-US" sz="3600" dirty="0"/>
              <a:t>Brief Review of ARC-CO and PLC Design</a:t>
            </a:r>
          </a:p>
        </p:txBody>
      </p:sp>
      <p:sp>
        <p:nvSpPr>
          <p:cNvPr id="3" name="Content Placeholder 2"/>
          <p:cNvSpPr>
            <a:spLocks noGrp="1"/>
          </p:cNvSpPr>
          <p:nvPr>
            <p:ph idx="1"/>
          </p:nvPr>
        </p:nvSpPr>
        <p:spPr>
          <a:xfrm>
            <a:off x="2152650" y="1081826"/>
            <a:ext cx="7886700" cy="5344732"/>
          </a:xfrm>
        </p:spPr>
        <p:txBody>
          <a:bodyPr>
            <a:normAutofit/>
          </a:bodyPr>
          <a:lstStyle/>
          <a:p>
            <a:r>
              <a:rPr lang="en-US" dirty="0"/>
              <a:t>ARC-CO – Low </a:t>
            </a:r>
            <a:r>
              <a:rPr lang="en-US" b="1" u="sng" dirty="0"/>
              <a:t>revenue</a:t>
            </a:r>
            <a:r>
              <a:rPr lang="en-US" dirty="0"/>
              <a:t> program</a:t>
            </a:r>
          </a:p>
          <a:p>
            <a:pPr lvl="1"/>
            <a:r>
              <a:rPr lang="en-US" dirty="0"/>
              <a:t>Triggers when revenue is below 86% of county benchmark: set by last 5 years (with 1 lag year)of national Marketing Year Average prices and county yields</a:t>
            </a:r>
          </a:p>
          <a:p>
            <a:pPr lvl="1"/>
            <a:r>
              <a:rPr lang="en-US" dirty="0"/>
              <a:t>Payments determined on </a:t>
            </a:r>
            <a:r>
              <a:rPr lang="en-US" u="sng" dirty="0"/>
              <a:t>county-by-count</a:t>
            </a:r>
            <a:r>
              <a:rPr lang="en-US" dirty="0"/>
              <a:t>y basis, subject to a 10% payment cap. </a:t>
            </a:r>
          </a:p>
          <a:p>
            <a:r>
              <a:rPr lang="en-US" dirty="0"/>
              <a:t>PLC – Low </a:t>
            </a:r>
            <a:r>
              <a:rPr lang="en-US" b="1" u="sng" dirty="0"/>
              <a:t>price</a:t>
            </a:r>
            <a:r>
              <a:rPr lang="en-US" dirty="0"/>
              <a:t> program</a:t>
            </a:r>
          </a:p>
          <a:p>
            <a:pPr lvl="1"/>
            <a:r>
              <a:rPr lang="en-US" dirty="0"/>
              <a:t>Triggers when national Marketing Year Average price below the reference price for the crop. </a:t>
            </a:r>
          </a:p>
          <a:p>
            <a:pPr lvl="1"/>
            <a:r>
              <a:rPr lang="en-US" dirty="0"/>
              <a:t>Payments determined by a </a:t>
            </a:r>
            <a:r>
              <a:rPr lang="en-US" u="sng" dirty="0"/>
              <a:t>national</a:t>
            </a:r>
            <a:r>
              <a:rPr lang="en-US" dirty="0"/>
              <a:t> price, and paid on farm base acres and program yields. </a:t>
            </a:r>
          </a:p>
          <a:p>
            <a:pPr lvl="1"/>
            <a:r>
              <a:rPr lang="en-US" dirty="0"/>
              <a:t>Subject to a much higher cap</a:t>
            </a:r>
          </a:p>
          <a:p>
            <a:pPr lvl="1"/>
            <a:r>
              <a:rPr lang="en-US" dirty="0"/>
              <a:t>Also provided the option for SCO. </a:t>
            </a:r>
          </a:p>
        </p:txBody>
      </p:sp>
    </p:spTree>
    <p:extLst>
      <p:ext uri="{BB962C8B-B14F-4D97-AF65-F5344CB8AC3E}">
        <p14:creationId xmlns:p14="http://schemas.microsoft.com/office/powerpoint/2010/main" val="264564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0" y="0"/>
            <a:ext cx="9144000" cy="890588"/>
          </a:xfrm>
        </p:spPr>
        <p:txBody>
          <a:bodyPr>
            <a:normAutofit fontScale="90000"/>
          </a:bodyPr>
          <a:lstStyle/>
          <a:p>
            <a:pPr algn="ctr"/>
            <a:r>
              <a:rPr lang="en-US" altLang="en-US" sz="3000" b="1" dirty="0"/>
              <a:t>Percent of </a:t>
            </a:r>
            <a:r>
              <a:rPr lang="en-US" altLang="en-US" sz="3000" b="1" u="sng" dirty="0"/>
              <a:t>Farms</a:t>
            </a:r>
            <a:r>
              <a:rPr lang="en-US" altLang="en-US" sz="3000" b="1" dirty="0"/>
              <a:t> that Made an ARC/PLC Election</a:t>
            </a:r>
            <a:br>
              <a:rPr lang="en-US" altLang="en-US" sz="3000" b="1" dirty="0"/>
            </a:br>
            <a:r>
              <a:rPr lang="en-US" altLang="en-US" sz="3000" b="1" u="sng" dirty="0"/>
              <a:t>Nationally</a:t>
            </a:r>
            <a:r>
              <a:rPr lang="en-US" altLang="en-US" sz="3000" b="1" dirty="0"/>
              <a:t> by Crop</a:t>
            </a:r>
          </a:p>
        </p:txBody>
      </p:sp>
      <p:sp>
        <p:nvSpPr>
          <p:cNvPr id="69635" name="TextBox 5"/>
          <p:cNvSpPr txBox="1">
            <a:spLocks noChangeArrowheads="1"/>
          </p:cNvSpPr>
          <p:nvPr/>
        </p:nvSpPr>
        <p:spPr bwMode="auto">
          <a:xfrm>
            <a:off x="0" y="6411540"/>
            <a:ext cx="5021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1" dirty="0"/>
              <a:t>Source: USDA </a:t>
            </a:r>
            <a:r>
              <a:rPr lang="en-US" altLang="en-US" sz="1000" dirty="0"/>
              <a:t>(</a:t>
            </a:r>
            <a:r>
              <a:rPr lang="en-US" altLang="en-US" sz="1000" u="sng" dirty="0">
                <a:solidFill>
                  <a:srgbClr val="0000CC"/>
                </a:solidFill>
              </a:rPr>
              <a:t>http://www.fsa.usda.gov/programs-and-services/arcplc_program</a:t>
            </a:r>
            <a:r>
              <a:rPr lang="en-US" altLang="en-US" sz="1000" dirty="0"/>
              <a:t>) </a:t>
            </a:r>
          </a:p>
        </p:txBody>
      </p:sp>
      <p:pic>
        <p:nvPicPr>
          <p:cNvPr id="696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6264" y="993775"/>
            <a:ext cx="5959475" cy="5448300"/>
          </a:xfrm>
          <a:prstGeom prst="rect">
            <a:avLst/>
          </a:prstGeom>
          <a:solidFill>
            <a:schemeClr val="bg1"/>
          </a:solidFill>
          <a:ln>
            <a:noFill/>
          </a:ln>
          <a:extLst/>
        </p:spPr>
      </p:pic>
      <p:sp>
        <p:nvSpPr>
          <p:cNvPr id="2" name="Rounded Rectangle 1"/>
          <p:cNvSpPr/>
          <p:nvPr/>
        </p:nvSpPr>
        <p:spPr>
          <a:xfrm>
            <a:off x="3116264" y="2169622"/>
            <a:ext cx="5959475" cy="393274"/>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114116" y="3341717"/>
            <a:ext cx="5959475" cy="378131"/>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14116" y="5270270"/>
            <a:ext cx="5959475" cy="368533"/>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14116" y="6067788"/>
            <a:ext cx="5959475" cy="34375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21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24000" y="17463"/>
            <a:ext cx="9144000" cy="889000"/>
          </a:xfrm>
        </p:spPr>
        <p:txBody>
          <a:bodyPr>
            <a:normAutofit fontScale="90000"/>
          </a:bodyPr>
          <a:lstStyle/>
          <a:p>
            <a:pPr algn="ctr"/>
            <a:r>
              <a:rPr lang="en-US" altLang="en-US" sz="3000" b="1" dirty="0"/>
              <a:t>Percent of </a:t>
            </a:r>
            <a:r>
              <a:rPr lang="en-US" altLang="en-US" sz="3000" b="1" u="sng" dirty="0"/>
              <a:t>Farms</a:t>
            </a:r>
            <a:r>
              <a:rPr lang="en-US" altLang="en-US" sz="3000" b="1" dirty="0"/>
              <a:t> that made an ARC/PLC election</a:t>
            </a:r>
            <a:br>
              <a:rPr lang="en-US" altLang="en-US" sz="3000" b="1" dirty="0"/>
            </a:br>
            <a:r>
              <a:rPr lang="en-US" altLang="en-US" sz="3000" b="1" u="sng" dirty="0"/>
              <a:t>Kansas</a:t>
            </a:r>
            <a:r>
              <a:rPr lang="en-US" altLang="en-US" sz="3000" b="1" dirty="0"/>
              <a:t> by Crop</a:t>
            </a:r>
          </a:p>
        </p:txBody>
      </p:sp>
      <p:pic>
        <p:nvPicPr>
          <p:cNvPr id="716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971551"/>
            <a:ext cx="6026150" cy="5508625"/>
          </a:xfrm>
          <a:prstGeom prst="rect">
            <a:avLst/>
          </a:prstGeom>
          <a:solidFill>
            <a:schemeClr val="bg1"/>
          </a:solidFill>
          <a:ln>
            <a:noFill/>
          </a:ln>
          <a:extLst/>
        </p:spPr>
      </p:pic>
      <p:sp>
        <p:nvSpPr>
          <p:cNvPr id="71684" name="TextBox 3"/>
          <p:cNvSpPr txBox="1">
            <a:spLocks noChangeArrowheads="1"/>
          </p:cNvSpPr>
          <p:nvPr/>
        </p:nvSpPr>
        <p:spPr bwMode="auto">
          <a:xfrm>
            <a:off x="-78596" y="6422232"/>
            <a:ext cx="5021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1" dirty="0"/>
              <a:t>Source: USDA </a:t>
            </a:r>
            <a:r>
              <a:rPr lang="en-US" altLang="en-US" sz="1000" dirty="0"/>
              <a:t>(</a:t>
            </a:r>
            <a:r>
              <a:rPr lang="en-US" altLang="en-US" sz="1000" u="sng" dirty="0">
                <a:solidFill>
                  <a:srgbClr val="0000CC"/>
                </a:solidFill>
              </a:rPr>
              <a:t>http://www.fsa.usda.gov/programs-and-services/arcplc_program</a:t>
            </a:r>
            <a:r>
              <a:rPr lang="en-US" altLang="en-US" sz="1000" dirty="0"/>
              <a:t>) </a:t>
            </a:r>
          </a:p>
        </p:txBody>
      </p:sp>
      <p:sp>
        <p:nvSpPr>
          <p:cNvPr id="5" name="Rounded Rectangle 4"/>
          <p:cNvSpPr/>
          <p:nvPr/>
        </p:nvSpPr>
        <p:spPr>
          <a:xfrm>
            <a:off x="3103385" y="2169622"/>
            <a:ext cx="5959475" cy="393274"/>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01237" y="3325091"/>
            <a:ext cx="5959475" cy="394756"/>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101237" y="5280338"/>
            <a:ext cx="5959475" cy="38894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01237" y="6073388"/>
            <a:ext cx="5959475" cy="406787"/>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32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stretch>
            <a:fillRect/>
          </a:stretch>
        </p:blipFill>
        <p:spPr>
          <a:xfrm>
            <a:off x="1523999" y="205273"/>
            <a:ext cx="9144000" cy="6307494"/>
          </a:xfrm>
          <a:prstGeom prst="rect">
            <a:avLst/>
          </a:prstGeom>
        </p:spPr>
      </p:pic>
    </p:spTree>
    <p:extLst>
      <p:ext uri="{BB962C8B-B14F-4D97-AF65-F5344CB8AC3E}">
        <p14:creationId xmlns:p14="http://schemas.microsoft.com/office/powerpoint/2010/main" val="41107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p:cNvPicPr>
          <p:nvPr/>
        </p:nvPicPr>
        <p:blipFill>
          <a:blip r:embed="rId3">
            <a:extLst>
              <a:ext uri="{28A0092B-C50C-407E-A947-70E740481C1C}">
                <a14:useLocalDpi xmlns:a14="http://schemas.microsoft.com/office/drawing/2010/main" val="0"/>
              </a:ext>
            </a:extLst>
          </a:blip>
          <a:stretch>
            <a:fillRect/>
          </a:stretch>
        </p:blipFill>
        <p:spPr>
          <a:xfrm>
            <a:off x="1534812" y="195943"/>
            <a:ext cx="9144000" cy="6335486"/>
          </a:xfrm>
          <a:prstGeom prst="rect">
            <a:avLst/>
          </a:prstGeom>
        </p:spPr>
      </p:pic>
      <p:cxnSp>
        <p:nvCxnSpPr>
          <p:cNvPr id="8" name="Straight Arrow Connector 7"/>
          <p:cNvCxnSpPr/>
          <p:nvPr/>
        </p:nvCxnSpPr>
        <p:spPr>
          <a:xfrm flipH="1" flipV="1">
            <a:off x="3253048" y="2252750"/>
            <a:ext cx="99752" cy="69707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96589" y="2923685"/>
            <a:ext cx="1737361" cy="646331"/>
          </a:xfrm>
          <a:prstGeom prst="rect">
            <a:avLst/>
          </a:prstGeom>
          <a:solidFill>
            <a:schemeClr val="bg1"/>
          </a:solidFill>
          <a:ln w="25400">
            <a:solidFill>
              <a:schemeClr val="tx1"/>
            </a:solidFill>
          </a:ln>
        </p:spPr>
        <p:txBody>
          <a:bodyPr wrap="square" rtlCol="0">
            <a:spAutoFit/>
          </a:bodyPr>
          <a:lstStyle/>
          <a:p>
            <a:r>
              <a:rPr lang="en-US" dirty="0"/>
              <a:t>Table of annual and total results</a:t>
            </a:r>
          </a:p>
        </p:txBody>
      </p:sp>
      <p:cxnSp>
        <p:nvCxnSpPr>
          <p:cNvPr id="21" name="Straight Arrow Connector 20"/>
          <p:cNvCxnSpPr/>
          <p:nvPr/>
        </p:nvCxnSpPr>
        <p:spPr>
          <a:xfrm flipH="1">
            <a:off x="5688676" y="4422370"/>
            <a:ext cx="723204" cy="63176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11881" y="3970478"/>
            <a:ext cx="1745672" cy="646331"/>
          </a:xfrm>
          <a:prstGeom prst="rect">
            <a:avLst/>
          </a:prstGeom>
          <a:solidFill>
            <a:schemeClr val="bg1"/>
          </a:solidFill>
          <a:ln w="25400">
            <a:solidFill>
              <a:schemeClr val="tx1"/>
            </a:solidFill>
          </a:ln>
        </p:spPr>
        <p:txBody>
          <a:bodyPr wrap="square" rtlCol="0">
            <a:spAutoFit/>
          </a:bodyPr>
          <a:lstStyle/>
          <a:p>
            <a:r>
              <a:rPr lang="en-US" dirty="0"/>
              <a:t>Graph of annual and total results</a:t>
            </a:r>
          </a:p>
        </p:txBody>
      </p:sp>
      <p:cxnSp>
        <p:nvCxnSpPr>
          <p:cNvPr id="25" name="Straight Arrow Connector 24"/>
          <p:cNvCxnSpPr/>
          <p:nvPr/>
        </p:nvCxnSpPr>
        <p:spPr>
          <a:xfrm>
            <a:off x="8157552" y="4422371"/>
            <a:ext cx="889462" cy="55695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941218" y="2801396"/>
            <a:ext cx="4579626" cy="1015663"/>
          </a:xfrm>
          <a:prstGeom prst="rect">
            <a:avLst/>
          </a:prstGeom>
          <a:solidFill>
            <a:schemeClr val="bg1"/>
          </a:solidFill>
          <a:ln w="25400">
            <a:solidFill>
              <a:schemeClr val="tx1"/>
            </a:solidFill>
          </a:ln>
        </p:spPr>
        <p:txBody>
          <a:bodyPr wrap="square" rtlCol="0">
            <a:spAutoFit/>
          </a:bodyPr>
          <a:lstStyle/>
          <a:p>
            <a:r>
              <a:rPr lang="en-US" sz="2000" b="1" dirty="0">
                <a:solidFill>
                  <a:srgbClr val="0000FF"/>
                </a:solidFill>
              </a:rPr>
              <a:t>For Saline county corn, ARC-CO paid $32.28 more than PLC for 2014-2017. Both had three payments. </a:t>
            </a:r>
          </a:p>
        </p:txBody>
      </p:sp>
    </p:spTree>
    <p:extLst>
      <p:ext uri="{BB962C8B-B14F-4D97-AF65-F5344CB8AC3E}">
        <p14:creationId xmlns:p14="http://schemas.microsoft.com/office/powerpoint/2010/main" val="2311051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m Bill Template Clear" id="{741247E9-C646-4A8D-B385-BF359E6D6140}" vid="{4FE97AD3-56E1-4E99-B5EF-CDB0D2B17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Farm Bill Template Clear</Template>
  <TotalTime>3572</TotalTime>
  <Words>4545</Words>
  <Application>Microsoft Office PowerPoint</Application>
  <PresentationFormat>Widescreen</PresentationFormat>
  <Paragraphs>410</Paragraphs>
  <Slides>36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Comic Sans MS</vt:lpstr>
      <vt:lpstr>Courier New</vt:lpstr>
      <vt:lpstr>Myriad Pro</vt:lpstr>
      <vt:lpstr>Wingdings</vt:lpstr>
      <vt:lpstr>Office Theme</vt:lpstr>
      <vt:lpstr>2018 Farm Bill Making the ARC/PLC Decision</vt:lpstr>
      <vt:lpstr>2018 Farm Bill Titles</vt:lpstr>
      <vt:lpstr>Farm Bill Budget Projected Outlays, FY2019-2028</vt:lpstr>
      <vt:lpstr>Decisions to be made…</vt:lpstr>
      <vt:lpstr>Brief Review of ARC-CO and PLC Design</vt:lpstr>
      <vt:lpstr>Percent of Farms that Made an ARC/PLC Election Nationally by Crop</vt:lpstr>
      <vt:lpstr>Percent of Farms that made an ARC/PLC election Kansas by Crop</vt:lpstr>
      <vt:lpstr>PowerPoint Presentation</vt:lpstr>
      <vt:lpstr>PowerPoint Presentation</vt:lpstr>
      <vt:lpstr>PowerPoint Presentation</vt:lpstr>
      <vt:lpstr>PowerPoint Presentation</vt:lpstr>
      <vt:lpstr>PowerPoint Presentation</vt:lpstr>
      <vt:lpstr>What we did last time around…</vt:lpstr>
      <vt:lpstr>What do we expect this time around?</vt:lpstr>
      <vt:lpstr>Decisions to be made…</vt:lpstr>
      <vt:lpstr>PLC - ARC Producer Election</vt:lpstr>
      <vt:lpstr>Timeline</vt:lpstr>
      <vt:lpstr>Unassigned Base Acres</vt:lpstr>
      <vt:lpstr>Unassigned Base Acres</vt:lpstr>
      <vt:lpstr>What Changed in PLC?</vt:lpstr>
      <vt:lpstr>What Changed in PLC?</vt:lpstr>
      <vt:lpstr>Changes made to ARC County</vt:lpstr>
      <vt:lpstr>Changes made to ARC County</vt:lpstr>
      <vt:lpstr>Changes made to ARC County</vt:lpstr>
      <vt:lpstr>U.S. Wheat Ending Stocks &amp; Prices</vt:lpstr>
      <vt:lpstr>What program should I choose?</vt:lpstr>
      <vt:lpstr>PowerPoint Presentation</vt:lpstr>
      <vt:lpstr>PowerPoint Presentation</vt:lpstr>
      <vt:lpstr>What program should I choose?</vt:lpstr>
      <vt:lpstr>What program should I choose?</vt:lpstr>
      <vt:lpstr>U.S. Soybean % Stocks/Use vs Price$</vt:lpstr>
      <vt:lpstr>What program should I choose?</vt:lpstr>
      <vt:lpstr>OSU-KSU Farm Bill Decision Tool</vt:lpstr>
      <vt:lpstr>Supplemental Coverage Option</vt:lpstr>
      <vt:lpstr>Conclusions and Implications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Reid</dc:creator>
  <cp:lastModifiedBy>Robin Reid</cp:lastModifiedBy>
  <cp:revision>48</cp:revision>
  <dcterms:created xsi:type="dcterms:W3CDTF">2019-06-24T20:03:35Z</dcterms:created>
  <dcterms:modified xsi:type="dcterms:W3CDTF">2019-08-23T20:47:28Z</dcterms:modified>
</cp:coreProperties>
</file>